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4"/>
  </p:notesMasterIdLst>
  <p:sldIdLst>
    <p:sldId id="256" r:id="rId2"/>
    <p:sldId id="257" r:id="rId3"/>
    <p:sldId id="259" r:id="rId4"/>
    <p:sldId id="25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80" r:id="rId14"/>
    <p:sldId id="277" r:id="rId15"/>
    <p:sldId id="278" r:id="rId16"/>
    <p:sldId id="279" r:id="rId17"/>
    <p:sldId id="281" r:id="rId18"/>
    <p:sldId id="282" r:id="rId19"/>
    <p:sldId id="283" r:id="rId20"/>
    <p:sldId id="284" r:id="rId21"/>
    <p:sldId id="285" r:id="rId22"/>
    <p:sldId id="286" r:id="rId23"/>
    <p:sldId id="287" r:id="rId24"/>
    <p:sldId id="288" r:id="rId25"/>
    <p:sldId id="289" r:id="rId26"/>
    <p:sldId id="290" r:id="rId27"/>
    <p:sldId id="291" r:id="rId28"/>
    <p:sldId id="292" r:id="rId29"/>
    <p:sldId id="293" r:id="rId30"/>
    <p:sldId id="294" r:id="rId31"/>
    <p:sldId id="295" r:id="rId32"/>
    <p:sldId id="296" r:id="rId33"/>
    <p:sldId id="297" r:id="rId34"/>
    <p:sldId id="298" r:id="rId35"/>
    <p:sldId id="299" r:id="rId36"/>
    <p:sldId id="300" r:id="rId37"/>
    <p:sldId id="301" r:id="rId38"/>
    <p:sldId id="302" r:id="rId39"/>
    <p:sldId id="262" r:id="rId40"/>
    <p:sldId id="263" r:id="rId41"/>
    <p:sldId id="264" r:id="rId42"/>
    <p:sldId id="268" r:id="rId43"/>
    <p:sldId id="265" r:id="rId44"/>
    <p:sldId id="303" r:id="rId45"/>
    <p:sldId id="304" r:id="rId46"/>
    <p:sldId id="266" r:id="rId47"/>
    <p:sldId id="267" r:id="rId48"/>
    <p:sldId id="305" r:id="rId49"/>
    <p:sldId id="306" r:id="rId50"/>
    <p:sldId id="307" r:id="rId51"/>
    <p:sldId id="308" r:id="rId52"/>
    <p:sldId id="309" r:id="rId5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9513"/>
    <a:srgbClr val="00277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327" autoAdjust="0"/>
    <p:restoredTop sz="93418" autoAdjust="0"/>
  </p:normalViewPr>
  <p:slideViewPr>
    <p:cSldViewPr>
      <p:cViewPr>
        <p:scale>
          <a:sx n="50" d="100"/>
          <a:sy n="50" d="100"/>
        </p:scale>
        <p:origin x="-107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3CA2A3-DB1C-41F4-9F70-7712A027AF5C}" type="datetimeFigureOut">
              <a:rPr lang="en-US" smtClean="0"/>
              <a:pPr/>
              <a:t>2/8/2012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5D7ED0-6E4E-4481-AC49-A8768C48882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D7ED0-6E4E-4481-AC49-A8768C48882D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D7ED0-6E4E-4481-AC49-A8768C48882D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gi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4BF79-E218-48CA-BB3C-1720D4A49178}" type="datetime1">
              <a:rPr lang="en-US" smtClean="0"/>
              <a:pPr/>
              <a:t>2/8/2012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61A10-5253-4929-A3FC-0326E7C86201}" type="datetime1">
              <a:rPr lang="en-US" smtClean="0"/>
              <a:pPr/>
              <a:t>2/8/2012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0714B-7717-4765-95CB-F6D78BEAD4FB}" type="datetime1">
              <a:rPr lang="en-US" smtClean="0"/>
              <a:pPr/>
              <a:t>2/8/2012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5943600" cy="1143000"/>
          </a:xfrm>
          <a:solidFill>
            <a:srgbClr val="199513"/>
          </a:solidFill>
        </p:spPr>
        <p:txBody>
          <a:bodyPr/>
          <a:lstStyle>
            <a:lvl1pPr>
              <a:defRPr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5256213" y="6247901"/>
            <a:ext cx="2973387" cy="610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229600" y="6248400"/>
            <a:ext cx="914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5" descr="bevelg1"/>
          <p:cNvPicPr>
            <a:picLocks noChangeAspect="1" noChangeArrowheads="1" noCrop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7848600" y="1"/>
            <a:ext cx="1295400" cy="1202872"/>
          </a:xfrm>
          <a:prstGeom prst="rect">
            <a:avLst/>
          </a:prstGeom>
          <a:noFill/>
        </p:spPr>
      </p:pic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0"/>
            <a:ext cx="838200" cy="381000"/>
          </a:xfrm>
        </p:spPr>
        <p:txBody>
          <a:bodyPr/>
          <a:lstStyle>
            <a:lvl1pPr>
              <a:defRPr b="1"/>
            </a:lvl1pPr>
          </a:lstStyle>
          <a:p>
            <a:fld id="{4FABECFD-5E5C-4EA4-9EED-4BBB22FF276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3500B-5014-4C47-A7D3-9767B23363B0}" type="datetime1">
              <a:rPr lang="en-US" smtClean="0"/>
              <a:pPr/>
              <a:t>2/8/2012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C91A0-8149-4DA9-8132-BF26A6ACADC2}" type="datetime1">
              <a:rPr lang="en-US" smtClean="0"/>
              <a:pPr/>
              <a:t>2/8/2012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C9ACD-56CA-4774-84AD-8A858B5D932D}" type="datetime1">
              <a:rPr lang="en-US" smtClean="0"/>
              <a:pPr/>
              <a:t>2/8/2012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95A14-D397-472C-984A-AE3EEC929B50}" type="datetime1">
              <a:rPr lang="en-US" smtClean="0"/>
              <a:pPr/>
              <a:t>2/8/2012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E39BE-29E0-4C37-B1B6-3746DBDBEBAB}" type="datetime1">
              <a:rPr lang="en-US" smtClean="0"/>
              <a:pPr/>
              <a:t>2/8/2012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54EC7-750F-4DA5-AE37-521DDC046F3E}" type="datetime1">
              <a:rPr lang="en-US" smtClean="0"/>
              <a:pPr/>
              <a:t>2/8/2012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43C3E-7CFB-4CB9-806B-0F6CF28126EA}" type="datetime1">
              <a:rPr lang="en-US" smtClean="0"/>
              <a:pPr/>
              <a:t>2/8/2012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6CE968-054E-4CB0-A6CA-A661D4EA238C}" type="datetime1">
              <a:rPr lang="en-US" smtClean="0"/>
              <a:pPr/>
              <a:t>2/8/2012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ECFD-5E5C-4EA4-9EED-4BBB22FF276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emf"/><Relationship Id="rId11" Type="http://schemas.openxmlformats.org/officeDocument/2006/relationships/image" Target="../media/image3.gif"/><Relationship Id="rId5" Type="http://schemas.openxmlformats.org/officeDocument/2006/relationships/image" Target="../media/image6.jpe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3.bin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4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60.png"/><Relationship Id="rId7" Type="http://schemas.openxmlformats.org/officeDocument/2006/relationships/image" Target="../media/image6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57.png"/><Relationship Id="rId4" Type="http://schemas.openxmlformats.org/officeDocument/2006/relationships/image" Target="../media/image6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7" Type="http://schemas.openxmlformats.org/officeDocument/2006/relationships/image" Target="../media/image69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3.png"/><Relationship Id="rId5" Type="http://schemas.openxmlformats.org/officeDocument/2006/relationships/image" Target="../media/image102.png"/><Relationship Id="rId4" Type="http://schemas.openxmlformats.org/officeDocument/2006/relationships/image" Target="../media/image101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8.png"/><Relationship Id="rId5" Type="http://schemas.openxmlformats.org/officeDocument/2006/relationships/image" Target="../media/image107.png"/><Relationship Id="rId4" Type="http://schemas.openxmlformats.org/officeDocument/2006/relationships/image" Target="../media/image10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16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4.png"/><Relationship Id="rId5" Type="http://schemas.openxmlformats.org/officeDocument/2006/relationships/image" Target="../media/image113.png"/><Relationship Id="rId4" Type="http://schemas.openxmlformats.org/officeDocument/2006/relationships/image" Target="../media/image1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Rocket 1.bmp"/>
          <p:cNvPicPr>
            <a:picLocks noChangeAspect="1"/>
          </p:cNvPicPr>
          <p:nvPr/>
        </p:nvPicPr>
        <p:blipFill>
          <a:blip r:embed="rId3"/>
          <a:srcRect r="85553" b="65556"/>
          <a:stretch>
            <a:fillRect/>
          </a:stretch>
        </p:blipFill>
        <p:spPr>
          <a:xfrm>
            <a:off x="5638800" y="0"/>
            <a:ext cx="1419521" cy="2895600"/>
          </a:xfrm>
          <a:prstGeom prst="rect">
            <a:avLst/>
          </a:prstGeom>
        </p:spPr>
      </p:pic>
      <p:pic>
        <p:nvPicPr>
          <p:cNvPr id="8" name="Picture 30" descr="AABUROU000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981200"/>
            <a:ext cx="2514600" cy="2845861"/>
          </a:xfrm>
          <a:prstGeom prst="rect">
            <a:avLst/>
          </a:prstGeom>
          <a:noFill/>
        </p:spPr>
      </p:pic>
      <p:pic>
        <p:nvPicPr>
          <p:cNvPr id="11" name="Picture 18" descr="msotw9_temp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39000" y="2057401"/>
            <a:ext cx="1891465" cy="1523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3"/>
          <p:cNvPicPr>
            <a:picLocks noChangeAspect="1" noChangeArrowheads="1"/>
          </p:cNvPicPr>
          <p:nvPr/>
        </p:nvPicPr>
        <p:blipFill>
          <a:blip r:embed="rId6"/>
          <a:srcRect b="13600"/>
          <a:stretch>
            <a:fillRect/>
          </a:stretch>
        </p:blipFill>
        <p:spPr bwMode="auto">
          <a:xfrm>
            <a:off x="0" y="0"/>
            <a:ext cx="2214974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905000" y="304800"/>
            <a:ext cx="399097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7" descr="AADFPSM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4658624"/>
            <a:ext cx="1905000" cy="2199376"/>
          </a:xfrm>
          <a:prstGeom prst="rect">
            <a:avLst/>
          </a:prstGeom>
          <a:noFill/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9"/>
          <a:srcRect l="3742" t="63127" r="5967" b="1207"/>
          <a:stretch>
            <a:fillRect/>
          </a:stretch>
        </p:blipFill>
        <p:spPr>
          <a:xfrm>
            <a:off x="1524000" y="4343400"/>
            <a:ext cx="7086600" cy="1828800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467600" y="5942013"/>
            <a:ext cx="1373187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5" descr="bevelg1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010400" y="0"/>
            <a:ext cx="2133600" cy="1981200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352800" y="5943600"/>
            <a:ext cx="388778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2743201"/>
            <a:ext cx="9144000" cy="1676399"/>
          </a:xfrm>
          <a:noFill/>
          <a:effectLst>
            <a:reflection blurRad="6350" stA="50000" endA="300" endPos="90000" dir="5400000" sy="-100000" algn="bl" rotWithShape="0"/>
          </a:effectLst>
        </p:spPr>
        <p:txBody>
          <a:bodyPr>
            <a:noAutofit/>
            <a:scene3d>
              <a:camera prst="isometricOffAxis2Top"/>
              <a:lightRig rig="sunset" dir="t"/>
            </a:scene3d>
            <a:sp3d z="38100" prstMaterial="dkEdge">
              <a:bevelT w="31750"/>
            </a:sp3d>
          </a:bodyPr>
          <a:lstStyle/>
          <a:p>
            <a:r>
              <a:rPr lang="en-US" sz="10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alpha val="88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ENGINEERING MECHANICS</a:t>
            </a:r>
            <a:endParaRPr lang="en-US" sz="10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1">
                  <a:alpha val="88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733800" y="2286000"/>
            <a:ext cx="21739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isometricOffAxis2Left"/>
              <a:lightRig rig="threePt" dir="t"/>
            </a:scene3d>
            <a:sp3d extrusionH="114300">
              <a:bevelT/>
              <a:extrusionClr>
                <a:schemeClr val="tx1"/>
              </a:extrusionClr>
            </a:sp3d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GE 107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00400" y="5105400"/>
            <a:ext cx="2895600" cy="70788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Lecture 6</a:t>
            </a:r>
            <a:endParaRPr lang="en-IN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0" grpId="0"/>
      <p:bldP spid="1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1"/>
          <p:cNvGrpSpPr/>
          <p:nvPr/>
        </p:nvGrpSpPr>
        <p:grpSpPr>
          <a:xfrm>
            <a:off x="5029200" y="3962400"/>
            <a:ext cx="3505200" cy="914400"/>
            <a:chOff x="5638800" y="4114800"/>
            <a:chExt cx="3505200" cy="914400"/>
          </a:xfrm>
        </p:grpSpPr>
        <p:pic>
          <p:nvPicPr>
            <p:cNvPr id="47107" name="Picture 3"/>
            <p:cNvPicPr>
              <a:picLocks noChangeAspect="1" noChangeArrowheads="1"/>
            </p:cNvPicPr>
            <p:nvPr/>
          </p:nvPicPr>
          <p:blipFill>
            <a:blip r:embed="rId2"/>
            <a:srcRect r="31445" b="26229"/>
            <a:stretch>
              <a:fillRect/>
            </a:stretch>
          </p:blipFill>
          <p:spPr bwMode="auto">
            <a:xfrm>
              <a:off x="5638800" y="4191000"/>
              <a:ext cx="35052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6" name="Isosceles Triangle 25"/>
            <p:cNvSpPr/>
            <p:nvPr/>
          </p:nvSpPr>
          <p:spPr>
            <a:xfrm>
              <a:off x="7955281" y="4114800"/>
              <a:ext cx="45719" cy="152400"/>
            </a:xfrm>
            <a:prstGeom prst="triangl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Isosceles Triangle 26"/>
            <p:cNvSpPr/>
            <p:nvPr/>
          </p:nvSpPr>
          <p:spPr>
            <a:xfrm>
              <a:off x="8336281" y="4114800"/>
              <a:ext cx="45719" cy="152400"/>
            </a:xfrm>
            <a:prstGeom prst="triangl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Isosceles Triangle 27"/>
            <p:cNvSpPr/>
            <p:nvPr/>
          </p:nvSpPr>
          <p:spPr>
            <a:xfrm>
              <a:off x="8717281" y="4114800"/>
              <a:ext cx="45719" cy="152400"/>
            </a:xfrm>
            <a:prstGeom prst="triangl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1219199"/>
            <a:ext cx="3810000" cy="2676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 smtClean="0"/>
              <a:t>Moment of a Force about a Specified Axis (Contd..)</a:t>
            </a:r>
            <a:br>
              <a:rPr lang="en-US" sz="2000" dirty="0" smtClean="0"/>
            </a:br>
            <a:r>
              <a:rPr lang="en-US" sz="2000" dirty="0" smtClean="0"/>
              <a:t>	</a:t>
            </a:r>
            <a:r>
              <a:rPr lang="en-US" sz="3600" dirty="0" smtClean="0"/>
              <a:t>Vector Method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534400" cy="50292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To find the moment of force F about the y </a:t>
            </a:r>
            <a:r>
              <a:rPr lang="en-US" sz="2000" i="1" dirty="0" smtClean="0"/>
              <a:t>axis using a vector analysis,  we must first determine the moment of </a:t>
            </a:r>
            <a:r>
              <a:rPr lang="en-US" sz="2000" dirty="0" smtClean="0"/>
              <a:t>the force about the </a:t>
            </a:r>
            <a:r>
              <a:rPr lang="en-US" sz="2000" i="1" dirty="0" smtClean="0"/>
              <a:t>point 0 on the   y axis by	applying Equation </a:t>
            </a:r>
            <a:r>
              <a:rPr lang="en-US" sz="2000" dirty="0" smtClean="0"/>
              <a:t>Mo = r X F.</a:t>
            </a:r>
          </a:p>
          <a:p>
            <a:r>
              <a:rPr lang="en-US" sz="2000" dirty="0" smtClean="0"/>
              <a:t>The component My along the y axis                       			                     is the </a:t>
            </a:r>
            <a:r>
              <a:rPr lang="en-US" sz="2000" i="1" dirty="0" smtClean="0"/>
              <a:t>projection of Mo </a:t>
            </a:r>
            <a:r>
              <a:rPr lang="en-US" sz="2000" dirty="0" smtClean="0"/>
              <a:t>on the y axis. </a:t>
            </a:r>
          </a:p>
          <a:p>
            <a:r>
              <a:rPr lang="en-US" sz="2000" dirty="0" smtClean="0"/>
              <a:t>It can be found using  equation of dot product </a:t>
            </a:r>
          </a:p>
          <a:p>
            <a:pPr lvl="1"/>
            <a:r>
              <a:rPr lang="en-US" sz="1800" i="1" dirty="0" smtClean="0"/>
              <a:t>M </a:t>
            </a:r>
            <a:r>
              <a:rPr lang="en-US" sz="1800" i="1" baseline="-25000" dirty="0" smtClean="0"/>
              <a:t>y</a:t>
            </a:r>
            <a:r>
              <a:rPr lang="en-US" sz="1800" i="1" dirty="0" smtClean="0"/>
              <a:t>= j · M</a:t>
            </a:r>
            <a:r>
              <a:rPr lang="en-US" sz="1800" i="1" baseline="-25000" dirty="0" smtClean="0"/>
              <a:t>o</a:t>
            </a:r>
            <a:r>
              <a:rPr lang="en-US" sz="1800" i="1" dirty="0" smtClean="0"/>
              <a:t>= j . (r X F). </a:t>
            </a:r>
          </a:p>
          <a:p>
            <a:pPr lvl="1"/>
            <a:r>
              <a:rPr lang="en-US" sz="1800" i="1" dirty="0" smtClean="0"/>
              <a:t>where j is the unit vector </a:t>
            </a:r>
            <a:r>
              <a:rPr lang="en-US" sz="1800" dirty="0" smtClean="0"/>
              <a:t>for the y axis.</a:t>
            </a:r>
          </a:p>
          <a:p>
            <a:r>
              <a:rPr lang="en-US" sz="2000" dirty="0" smtClean="0"/>
              <a:t>Let </a:t>
            </a:r>
            <a:r>
              <a:rPr lang="en-US" sz="2000" dirty="0" err="1" smtClean="0"/>
              <a:t>u</a:t>
            </a:r>
            <a:r>
              <a:rPr lang="en-US" sz="2000" baseline="-25000" dirty="0" err="1" smtClean="0"/>
              <a:t>d</a:t>
            </a:r>
            <a:r>
              <a:rPr lang="en-US" sz="2000" dirty="0" smtClean="0"/>
              <a:t> be the unit vector along any axis a, then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The result can be written in the matrix form as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4710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52600" y="5562600"/>
            <a:ext cx="359343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/>
          <a:srcRect t="73770"/>
          <a:stretch>
            <a:fillRect/>
          </a:stretch>
        </p:blipFill>
        <p:spPr bwMode="auto">
          <a:xfrm>
            <a:off x="3188492" y="4800600"/>
            <a:ext cx="5955508" cy="34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7" name="Straight Arrow Connector 16"/>
          <p:cNvCxnSpPr/>
          <p:nvPr/>
        </p:nvCxnSpPr>
        <p:spPr>
          <a:xfrm>
            <a:off x="3124200" y="1978024"/>
            <a:ext cx="228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1143000" y="3351212"/>
            <a:ext cx="228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2438400" y="3276600"/>
            <a:ext cx="228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2819400" y="3275012"/>
            <a:ext cx="228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5105400" y="4341812"/>
            <a:ext cx="228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Isosceles Triangle 24"/>
          <p:cNvSpPr/>
          <p:nvPr/>
        </p:nvSpPr>
        <p:spPr>
          <a:xfrm>
            <a:off x="1524000" y="3200400"/>
            <a:ext cx="45719" cy="152400"/>
          </a:xfrm>
          <a:prstGeom prst="triangl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32"/>
          <p:cNvGrpSpPr/>
          <p:nvPr/>
        </p:nvGrpSpPr>
        <p:grpSpPr>
          <a:xfrm>
            <a:off x="1981200" y="5562600"/>
            <a:ext cx="2971800" cy="381000"/>
            <a:chOff x="2057400" y="5791200"/>
            <a:chExt cx="2971800" cy="381000"/>
          </a:xfrm>
        </p:grpSpPr>
        <p:cxnSp>
          <p:nvCxnSpPr>
            <p:cNvPr id="22" name="Straight Arrow Connector 21"/>
            <p:cNvCxnSpPr/>
            <p:nvPr/>
          </p:nvCxnSpPr>
          <p:spPr>
            <a:xfrm>
              <a:off x="2057400" y="6170612"/>
              <a:ext cx="2286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2971800" y="6170612"/>
              <a:ext cx="2286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>
              <a:off x="3429000" y="6170612"/>
              <a:ext cx="2286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9" name="Isosceles Triangle 28"/>
            <p:cNvSpPr/>
            <p:nvPr/>
          </p:nvSpPr>
          <p:spPr>
            <a:xfrm>
              <a:off x="4038600" y="5791200"/>
              <a:ext cx="45719" cy="152400"/>
            </a:xfrm>
            <a:prstGeom prst="triangl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Isosceles Triangle 29"/>
            <p:cNvSpPr/>
            <p:nvPr/>
          </p:nvSpPr>
          <p:spPr>
            <a:xfrm>
              <a:off x="4495800" y="5791200"/>
              <a:ext cx="45719" cy="152400"/>
            </a:xfrm>
            <a:prstGeom prst="triangl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Isosceles Triangle 30"/>
            <p:cNvSpPr/>
            <p:nvPr/>
          </p:nvSpPr>
          <p:spPr>
            <a:xfrm>
              <a:off x="4983481" y="5867400"/>
              <a:ext cx="45719" cy="152400"/>
            </a:xfrm>
            <a:prstGeom prst="triangl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4" name="Straight Arrow Connector 33"/>
          <p:cNvCxnSpPr/>
          <p:nvPr/>
        </p:nvCxnSpPr>
        <p:spPr>
          <a:xfrm>
            <a:off x="3657600" y="1979612"/>
            <a:ext cx="228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1676400" y="3352800"/>
            <a:ext cx="228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4038600" y="1979612"/>
            <a:ext cx="228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Isosceles Triangle 36"/>
          <p:cNvSpPr/>
          <p:nvPr/>
        </p:nvSpPr>
        <p:spPr>
          <a:xfrm>
            <a:off x="2209800" y="3276600"/>
            <a:ext cx="45719" cy="152400"/>
          </a:xfrm>
          <a:prstGeom prst="triangl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Isosceles Triangle 37"/>
          <p:cNvSpPr/>
          <p:nvPr/>
        </p:nvSpPr>
        <p:spPr>
          <a:xfrm>
            <a:off x="1676400" y="3581400"/>
            <a:ext cx="45719" cy="152400"/>
          </a:xfrm>
          <a:prstGeom prst="triangl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Isosceles Triangle 38"/>
          <p:cNvSpPr/>
          <p:nvPr/>
        </p:nvSpPr>
        <p:spPr>
          <a:xfrm>
            <a:off x="1066800" y="3886200"/>
            <a:ext cx="45719" cy="152400"/>
          </a:xfrm>
          <a:prstGeom prst="triangl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Isosceles Triangle 39"/>
          <p:cNvSpPr/>
          <p:nvPr/>
        </p:nvSpPr>
        <p:spPr>
          <a:xfrm>
            <a:off x="2590800" y="5791200"/>
            <a:ext cx="45719" cy="152400"/>
          </a:xfrm>
          <a:prstGeom prst="triangl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 l="2381"/>
          <a:stretch>
            <a:fillRect/>
          </a:stretch>
        </p:blipFill>
        <p:spPr bwMode="auto">
          <a:xfrm>
            <a:off x="1828800" y="2677254"/>
            <a:ext cx="3733800" cy="3670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229600" cy="4525963"/>
          </a:xfrm>
        </p:spPr>
        <p:txBody>
          <a:bodyPr/>
          <a:lstStyle/>
          <a:p>
            <a:r>
              <a:rPr lang="en-US" dirty="0" smtClean="0"/>
              <a:t>Determine the moment M</a:t>
            </a:r>
            <a:r>
              <a:rPr lang="en-US" baseline="-25000" dirty="0" smtClean="0"/>
              <a:t>AB </a:t>
            </a:r>
            <a:r>
              <a:rPr lang="en-US" dirty="0" smtClean="0"/>
              <a:t>produced by the force F in </a:t>
            </a:r>
            <a:r>
              <a:rPr lang="en-US" dirty="0" err="1" smtClean="0"/>
              <a:t>Fig.a</a:t>
            </a:r>
            <a:r>
              <a:rPr lang="en-US" dirty="0" smtClean="0"/>
              <a:t>, which tends to rotate the rod about the </a:t>
            </a:r>
            <a:r>
              <a:rPr lang="en-US" i="1" dirty="0" smtClean="0"/>
              <a:t>AB axis.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905000" y="3581400"/>
            <a:ext cx="7239000" cy="914400"/>
            <a:chOff x="1905000" y="3505200"/>
            <a:chExt cx="7239000" cy="914400"/>
          </a:xfrm>
        </p:grpSpPr>
        <p:pic>
          <p:nvPicPr>
            <p:cNvPr id="12" name="Picture 4"/>
            <p:cNvPicPr>
              <a:picLocks noChangeAspect="1" noChangeArrowheads="1"/>
            </p:cNvPicPr>
            <p:nvPr/>
          </p:nvPicPr>
          <p:blipFill>
            <a:blip r:embed="rId4">
              <a:lum bright="10000"/>
            </a:blip>
            <a:srcRect/>
            <a:stretch>
              <a:fillRect/>
            </a:stretch>
          </p:blipFill>
          <p:spPr bwMode="auto">
            <a:xfrm>
              <a:off x="1905000" y="3581400"/>
              <a:ext cx="72390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14" name="Straight Arrow Connector 13"/>
            <p:cNvCxnSpPr/>
            <p:nvPr/>
          </p:nvCxnSpPr>
          <p:spPr>
            <a:xfrm>
              <a:off x="2743200" y="3657600"/>
              <a:ext cx="4572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20" name="Group 19"/>
            <p:cNvGrpSpPr/>
            <p:nvPr/>
          </p:nvGrpSpPr>
          <p:grpSpPr>
            <a:xfrm>
              <a:off x="2133600" y="3810000"/>
              <a:ext cx="152400" cy="76200"/>
              <a:chOff x="9753600" y="1905000"/>
              <a:chExt cx="457200" cy="381000"/>
            </a:xfrm>
          </p:grpSpPr>
          <p:cxnSp>
            <p:nvCxnSpPr>
              <p:cNvPr id="16" name="Straight Connector 15"/>
              <p:cNvCxnSpPr/>
              <p:nvPr/>
            </p:nvCxnSpPr>
            <p:spPr>
              <a:xfrm rot="5400000" flipH="1" flipV="1">
                <a:off x="9677400" y="1981200"/>
                <a:ext cx="381000" cy="22860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rot="16200000" flipH="1">
                <a:off x="9906000" y="1981200"/>
                <a:ext cx="381000" cy="22860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oup 23"/>
            <p:cNvGrpSpPr/>
            <p:nvPr/>
          </p:nvGrpSpPr>
          <p:grpSpPr>
            <a:xfrm>
              <a:off x="4495800" y="3505200"/>
              <a:ext cx="152400" cy="76200"/>
              <a:chOff x="9753600" y="1905000"/>
              <a:chExt cx="457200" cy="381000"/>
            </a:xfrm>
          </p:grpSpPr>
          <p:cxnSp>
            <p:nvCxnSpPr>
              <p:cNvPr id="25" name="Straight Connector 24"/>
              <p:cNvCxnSpPr/>
              <p:nvPr/>
            </p:nvCxnSpPr>
            <p:spPr>
              <a:xfrm rot="5400000" flipH="1" flipV="1">
                <a:off x="9677400" y="1981200"/>
                <a:ext cx="381000" cy="22860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rot="16200000" flipH="1">
                <a:off x="9906000" y="1981200"/>
                <a:ext cx="381000" cy="22860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oup 26"/>
            <p:cNvGrpSpPr/>
            <p:nvPr/>
          </p:nvGrpSpPr>
          <p:grpSpPr>
            <a:xfrm>
              <a:off x="5257800" y="3505200"/>
              <a:ext cx="152400" cy="76200"/>
              <a:chOff x="9753600" y="1905000"/>
              <a:chExt cx="457200" cy="381000"/>
            </a:xfrm>
          </p:grpSpPr>
          <p:cxnSp>
            <p:nvCxnSpPr>
              <p:cNvPr id="28" name="Straight Connector 27"/>
              <p:cNvCxnSpPr/>
              <p:nvPr/>
            </p:nvCxnSpPr>
            <p:spPr>
              <a:xfrm rot="5400000" flipH="1" flipV="1">
                <a:off x="9677400" y="1981200"/>
                <a:ext cx="381000" cy="22860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rot="16200000" flipH="1">
                <a:off x="9906000" y="1981200"/>
                <a:ext cx="381000" cy="22860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30" name="Group 29"/>
            <p:cNvGrpSpPr/>
            <p:nvPr/>
          </p:nvGrpSpPr>
          <p:grpSpPr>
            <a:xfrm>
              <a:off x="7543800" y="3733800"/>
              <a:ext cx="152400" cy="76200"/>
              <a:chOff x="9753600" y="1905000"/>
              <a:chExt cx="457200" cy="381000"/>
            </a:xfrm>
          </p:grpSpPr>
          <p:cxnSp>
            <p:nvCxnSpPr>
              <p:cNvPr id="31" name="Straight Connector 30"/>
              <p:cNvCxnSpPr/>
              <p:nvPr/>
            </p:nvCxnSpPr>
            <p:spPr>
              <a:xfrm rot="5400000" flipH="1" flipV="1">
                <a:off x="9677400" y="1981200"/>
                <a:ext cx="381000" cy="22860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 rot="16200000" flipH="1">
                <a:off x="9906000" y="1981200"/>
                <a:ext cx="381000" cy="22860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Group 32"/>
            <p:cNvGrpSpPr/>
            <p:nvPr/>
          </p:nvGrpSpPr>
          <p:grpSpPr>
            <a:xfrm>
              <a:off x="8686800" y="3733800"/>
              <a:ext cx="152400" cy="76200"/>
              <a:chOff x="9753600" y="1905000"/>
              <a:chExt cx="457200" cy="381000"/>
            </a:xfrm>
          </p:grpSpPr>
          <p:cxnSp>
            <p:nvCxnSpPr>
              <p:cNvPr id="34" name="Straight Connector 33"/>
              <p:cNvCxnSpPr/>
              <p:nvPr/>
            </p:nvCxnSpPr>
            <p:spPr>
              <a:xfrm rot="5400000" flipH="1" flipV="1">
                <a:off x="9677400" y="1981200"/>
                <a:ext cx="381000" cy="22860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 rot="16200000" flipH="1">
                <a:off x="9906000" y="1981200"/>
                <a:ext cx="381000" cy="22860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 to Problem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228600" y="1219200"/>
            <a:ext cx="8458200" cy="5638800"/>
          </a:xfrm>
        </p:spPr>
        <p:txBody>
          <a:bodyPr>
            <a:normAutofit/>
          </a:bodyPr>
          <a:lstStyle/>
          <a:p>
            <a:r>
              <a:rPr lang="en-US" dirty="0" smtClean="0"/>
              <a:t>Scalar method cannot be applied as find the perpendicular distance is difficult.</a:t>
            </a:r>
          </a:p>
          <a:p>
            <a:r>
              <a:rPr lang="en-US" dirty="0" smtClean="0"/>
              <a:t>Using Vector method</a:t>
            </a:r>
          </a:p>
          <a:p>
            <a:pPr lvl="1"/>
            <a:r>
              <a:rPr lang="en-US" dirty="0" smtClean="0"/>
              <a:t>Where </a:t>
            </a:r>
            <a:r>
              <a:rPr lang="en-US" dirty="0" err="1" smtClean="0"/>
              <a:t>u</a:t>
            </a:r>
            <a:r>
              <a:rPr lang="en-US" baseline="-25000" dirty="0" err="1" smtClean="0"/>
              <a:t>B</a:t>
            </a:r>
            <a:r>
              <a:rPr lang="en-US" baseline="-25000" dirty="0" smtClean="0"/>
              <a:t>  </a:t>
            </a:r>
            <a:r>
              <a:rPr lang="en-US" dirty="0" smtClean="0"/>
              <a:t>is the unit vector along AB which can be found as</a:t>
            </a:r>
          </a:p>
          <a:p>
            <a:pPr lvl="1"/>
            <a:endParaRPr lang="en-US" baseline="-25000" dirty="0" smtClean="0"/>
          </a:p>
          <a:p>
            <a:pPr lvl="1"/>
            <a:endParaRPr lang="en-US" baseline="-25000" dirty="0" smtClean="0"/>
          </a:p>
          <a:p>
            <a:pPr lvl="3"/>
            <a:r>
              <a:rPr lang="en-US" dirty="0" err="1" smtClean="0"/>
              <a:t>r</a:t>
            </a:r>
            <a:r>
              <a:rPr lang="en-US" baseline="-25000" dirty="0" err="1" smtClean="0"/>
              <a:t>B</a:t>
            </a:r>
            <a:r>
              <a:rPr lang="en-US" dirty="0" smtClean="0"/>
              <a:t> is the position vector from A to B </a:t>
            </a:r>
          </a:p>
          <a:p>
            <a:pPr lvl="3"/>
            <a:r>
              <a:rPr lang="en-US" dirty="0" smtClean="0"/>
              <a:t>the coordinates for point B is (4,2,0 ) and that of A is (0,0,0)</a:t>
            </a:r>
          </a:p>
          <a:p>
            <a:pPr lvl="1"/>
            <a:r>
              <a:rPr lang="en-US" dirty="0" smtClean="0"/>
              <a:t>Vector r in the moment equation is a vector directed between any point on line AB to the line of action of force F</a:t>
            </a:r>
            <a:endParaRPr lang="en-US" dirty="0"/>
          </a:p>
        </p:txBody>
      </p:sp>
      <p:grpSp>
        <p:nvGrpSpPr>
          <p:cNvPr id="37" name="Group 36"/>
          <p:cNvGrpSpPr/>
          <p:nvPr/>
        </p:nvGrpSpPr>
        <p:grpSpPr>
          <a:xfrm>
            <a:off x="4343400" y="2209800"/>
            <a:ext cx="2836863" cy="620713"/>
            <a:chOff x="4343400" y="2209800"/>
            <a:chExt cx="2836863" cy="620713"/>
          </a:xfrm>
        </p:grpSpPr>
        <p:graphicFrame>
          <p:nvGraphicFramePr>
            <p:cNvPr id="5122" name="Object 2"/>
            <p:cNvGraphicFramePr>
              <a:graphicFrameLocks noChangeAspect="1"/>
            </p:cNvGraphicFramePr>
            <p:nvPr/>
          </p:nvGraphicFramePr>
          <p:xfrm>
            <a:off x="4343400" y="2209800"/>
            <a:ext cx="2836863" cy="620713"/>
          </p:xfrm>
          <a:graphic>
            <a:graphicData uri="http://schemas.openxmlformats.org/presentationml/2006/ole">
              <p:oleObj spid="_x0000_s5122" name="Equation" r:id="rId5" imgW="1091880" imgH="241200" progId="Equation.3">
                <p:embed/>
              </p:oleObj>
            </a:graphicData>
          </a:graphic>
        </p:graphicFrame>
        <p:grpSp>
          <p:nvGrpSpPr>
            <p:cNvPr id="21" name="Group 20"/>
            <p:cNvGrpSpPr/>
            <p:nvPr/>
          </p:nvGrpSpPr>
          <p:grpSpPr>
            <a:xfrm>
              <a:off x="5562600" y="2362200"/>
              <a:ext cx="152400" cy="76200"/>
              <a:chOff x="9753600" y="1905000"/>
              <a:chExt cx="457200" cy="381000"/>
            </a:xfrm>
          </p:grpSpPr>
          <p:cxnSp>
            <p:nvCxnSpPr>
              <p:cNvPr id="22" name="Straight Connector 21"/>
              <p:cNvCxnSpPr/>
              <p:nvPr/>
            </p:nvCxnSpPr>
            <p:spPr>
              <a:xfrm rot="5400000" flipH="1" flipV="1">
                <a:off x="9677400" y="1981200"/>
                <a:ext cx="381000" cy="22860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 rot="16200000" flipH="1">
                <a:off x="9906000" y="1981200"/>
                <a:ext cx="381000" cy="22860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38" name="Straight Arrow Connector 37"/>
          <p:cNvCxnSpPr/>
          <p:nvPr/>
        </p:nvCxnSpPr>
        <p:spPr>
          <a:xfrm>
            <a:off x="1752600" y="4495800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1828800" y="5334000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 l="2381"/>
          <a:stretch>
            <a:fillRect/>
          </a:stretch>
        </p:blipFill>
        <p:spPr bwMode="auto">
          <a:xfrm>
            <a:off x="5181600" y="2362200"/>
            <a:ext cx="3733800" cy="3670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Solution to Problem 1 (Contd.)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49158" name="Picture 6"/>
          <p:cNvPicPr>
            <a:picLocks noChangeAspect="1" noChangeArrowheads="1"/>
          </p:cNvPicPr>
          <p:nvPr/>
        </p:nvPicPr>
        <p:blipFill>
          <a:blip r:embed="rId3">
            <a:lum bright="10000"/>
          </a:blip>
          <a:srcRect/>
          <a:stretch>
            <a:fillRect/>
          </a:stretch>
        </p:blipFill>
        <p:spPr bwMode="auto">
          <a:xfrm>
            <a:off x="3124200" y="2438400"/>
            <a:ext cx="246888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9159" name="Picture 7"/>
          <p:cNvPicPr>
            <a:picLocks noChangeAspect="1" noChangeArrowheads="1"/>
          </p:cNvPicPr>
          <p:nvPr/>
        </p:nvPicPr>
        <p:blipFill>
          <a:blip r:embed="rId4">
            <a:lum bright="10000"/>
          </a:blip>
          <a:srcRect l="47401" t="44444"/>
          <a:stretch>
            <a:fillRect/>
          </a:stretch>
        </p:blipFill>
        <p:spPr bwMode="auto">
          <a:xfrm>
            <a:off x="2743200" y="3048000"/>
            <a:ext cx="3669789" cy="533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228600" y="1295400"/>
            <a:ext cx="8458200" cy="4525963"/>
          </a:xfrm>
        </p:spPr>
        <p:txBody>
          <a:bodyPr/>
          <a:lstStyle/>
          <a:p>
            <a:r>
              <a:rPr lang="en-US" dirty="0" smtClean="0"/>
              <a:t>It can be the vector </a:t>
            </a:r>
            <a:r>
              <a:rPr lang="en-US" dirty="0" err="1" smtClean="0"/>
              <a:t>r</a:t>
            </a:r>
            <a:r>
              <a:rPr lang="en-US" baseline="-25000" dirty="0" err="1" smtClean="0"/>
              <a:t>C</a:t>
            </a:r>
            <a:r>
              <a:rPr lang="en-US" dirty="0" smtClean="0"/>
              <a:t> or </a:t>
            </a:r>
            <a:r>
              <a:rPr lang="en-US" dirty="0" err="1" smtClean="0"/>
              <a:t>r</a:t>
            </a:r>
            <a:r>
              <a:rPr lang="en-US" baseline="-25000" dirty="0" err="1" smtClean="0"/>
              <a:t>D</a:t>
            </a:r>
            <a:r>
              <a:rPr lang="en-US" dirty="0" smtClean="0"/>
              <a:t> also.</a:t>
            </a:r>
          </a:p>
          <a:p>
            <a:r>
              <a:rPr lang="en-US" dirty="0" smtClean="0"/>
              <a:t>Considering the coordinates for point D from A.</a:t>
            </a:r>
          </a:p>
          <a:p>
            <a:endParaRPr lang="en-US" dirty="0" smtClean="0"/>
          </a:p>
          <a:p>
            <a:r>
              <a:rPr lang="en-US" dirty="0" smtClean="0"/>
              <a:t>The force is </a:t>
            </a:r>
            <a:endParaRPr lang="en-US" dirty="0"/>
          </a:p>
        </p:txBody>
      </p:sp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" y="3657600"/>
            <a:ext cx="2590800" cy="291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3" name="Straight Arrow Connector 12"/>
          <p:cNvCxnSpPr/>
          <p:nvPr/>
        </p:nvCxnSpPr>
        <p:spPr>
          <a:xfrm>
            <a:off x="3352800" y="2590800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352800" y="3124200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3810000" y="1447800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4648200" y="1447800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53200" y="1219200"/>
            <a:ext cx="2590800" cy="291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Solution to Problem 1 (Contd..)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95400"/>
            <a:ext cx="6729517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017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228599" y="4343400"/>
            <a:ext cx="7543801" cy="1897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229600" cy="4525963"/>
          </a:xfrm>
        </p:spPr>
        <p:txBody>
          <a:bodyPr/>
          <a:lstStyle/>
          <a:p>
            <a:r>
              <a:rPr lang="en-US" dirty="0" smtClean="0"/>
              <a:t>Determine the magnitude and direction of moment of force F about segment OA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/>
          <a:srcRect r="1961"/>
          <a:stretch>
            <a:fillRect/>
          </a:stretch>
        </p:blipFill>
        <p:spPr bwMode="auto">
          <a:xfrm>
            <a:off x="2286000" y="2362199"/>
            <a:ext cx="3810000" cy="3908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533400" y="3124200"/>
            <a:ext cx="6553200" cy="1165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3">
            <a:lum bright="10000"/>
          </a:blip>
          <a:srcRect/>
          <a:stretch>
            <a:fillRect/>
          </a:stretch>
        </p:blipFill>
        <p:spPr bwMode="auto">
          <a:xfrm>
            <a:off x="1600200" y="4419600"/>
            <a:ext cx="2496312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2228" name="Picture 4"/>
          <p:cNvPicPr>
            <a:picLocks noChangeAspect="1" noChangeArrowheads="1"/>
          </p:cNvPicPr>
          <p:nvPr/>
        </p:nvPicPr>
        <p:blipFill>
          <a:blip r:embed="rId4">
            <a:lum bright="10000"/>
          </a:blip>
          <a:srcRect/>
          <a:stretch>
            <a:fillRect/>
          </a:stretch>
        </p:blipFill>
        <p:spPr bwMode="auto">
          <a:xfrm>
            <a:off x="2286000" y="1371600"/>
            <a:ext cx="4040909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2229" name="Picture 5"/>
          <p:cNvPicPr>
            <a:picLocks noChangeAspect="1" noChangeArrowheads="1"/>
          </p:cNvPicPr>
          <p:nvPr/>
        </p:nvPicPr>
        <p:blipFill>
          <a:blip r:embed="rId5">
            <a:lum bright="10000"/>
          </a:blip>
          <a:srcRect r="57636" b="34615"/>
          <a:stretch>
            <a:fillRect/>
          </a:stretch>
        </p:blipFill>
        <p:spPr bwMode="auto">
          <a:xfrm>
            <a:off x="517526" y="5257800"/>
            <a:ext cx="2797734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5">
            <a:lum bright="10000"/>
          </a:blip>
          <a:srcRect l="6170" t="61538" r="6725"/>
          <a:stretch>
            <a:fillRect/>
          </a:stretch>
        </p:blipFill>
        <p:spPr bwMode="auto">
          <a:xfrm>
            <a:off x="3276600" y="5410200"/>
            <a:ext cx="5867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2230" name="Picture 6"/>
          <p:cNvPicPr>
            <a:picLocks noChangeAspect="1" noChangeArrowheads="1"/>
          </p:cNvPicPr>
          <p:nvPr/>
        </p:nvPicPr>
        <p:blipFill>
          <a:blip r:embed="rId6">
            <a:lum bright="10000"/>
          </a:blip>
          <a:srcRect/>
          <a:stretch>
            <a:fillRect/>
          </a:stretch>
        </p:blipFill>
        <p:spPr bwMode="auto">
          <a:xfrm>
            <a:off x="6019800" y="1905000"/>
            <a:ext cx="31242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 to Problem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8839200" cy="5715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To get the force in vector form , 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find the unit vector along OA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Find the position vector for force  segment OA</a:t>
            </a:r>
          </a:p>
          <a:p>
            <a:endParaRPr lang="en-US" sz="2400" dirty="0" smtClean="0"/>
          </a:p>
          <a:p>
            <a:r>
              <a:rPr lang="en-US" sz="2400" dirty="0" smtClean="0"/>
              <a:t>Hence the moment about OA is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Moment of a Couple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229600" cy="4525963"/>
          </a:xfrm>
        </p:spPr>
        <p:txBody>
          <a:bodyPr/>
          <a:lstStyle/>
          <a:p>
            <a:r>
              <a:rPr lang="en-US" dirty="0" smtClean="0"/>
              <a:t>A </a:t>
            </a:r>
            <a:r>
              <a:rPr lang="en-US" i="1" dirty="0" smtClean="0"/>
              <a:t>couple</a:t>
            </a:r>
            <a:r>
              <a:rPr lang="en-US" dirty="0" smtClean="0"/>
              <a:t> is defined as </a:t>
            </a:r>
          </a:p>
          <a:p>
            <a:pPr lvl="1"/>
            <a:r>
              <a:rPr lang="en-US" dirty="0" smtClean="0"/>
              <a:t>two parallel forces</a:t>
            </a:r>
          </a:p>
          <a:p>
            <a:pPr lvl="1"/>
            <a:r>
              <a:rPr lang="en-US" dirty="0" smtClean="0"/>
              <a:t> that have the same magnitude </a:t>
            </a:r>
          </a:p>
          <a:p>
            <a:pPr lvl="1"/>
            <a:r>
              <a:rPr lang="en-US" dirty="0" smtClean="0"/>
              <a:t>but opposite directions and </a:t>
            </a:r>
          </a:p>
          <a:p>
            <a:pPr lvl="1"/>
            <a:r>
              <a:rPr lang="en-US" dirty="0" smtClean="0"/>
              <a:t>are separated by a perpendicular distance ‘d’.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0400" y="4191000"/>
            <a:ext cx="3048000" cy="1888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4710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6677025" y="1752600"/>
            <a:ext cx="2466975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Moment of a Couple (Contd..)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6553200" cy="5105400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For example, imagine that you are driving a car with both hands on the steering wheel and you are making a turn. </a:t>
            </a:r>
          </a:p>
          <a:p>
            <a:r>
              <a:rPr lang="en-US" sz="2400" dirty="0" smtClean="0"/>
              <a:t>One hand will push up on the wheel while the other hand pulls down, which causes the      steering wheel to rotate</a:t>
            </a:r>
          </a:p>
          <a:p>
            <a:r>
              <a:rPr lang="en-US" sz="2400" dirty="0" smtClean="0"/>
              <a:t>Since the resultant force is zero, the only effect      of a couple is to produce a rotation or tendency     of rotation in a specified direction.  </a:t>
            </a:r>
          </a:p>
          <a:p>
            <a:r>
              <a:rPr lang="en-US" sz="2400" dirty="0" smtClean="0"/>
              <a:t>This is nothing but a moment or moment of a couple</a:t>
            </a:r>
          </a:p>
          <a:p>
            <a:r>
              <a:rPr lang="en-US" sz="2400" dirty="0" smtClean="0"/>
              <a:t>The moment produced by a couple can be  called as </a:t>
            </a:r>
            <a:r>
              <a:rPr lang="en-US" sz="2400" i="1" dirty="0" smtClean="0">
                <a:solidFill>
                  <a:srgbClr val="00B0F0"/>
                </a:solidFill>
              </a:rPr>
              <a:t>Couple Moment</a:t>
            </a:r>
            <a:r>
              <a:rPr lang="en-US" sz="2400" i="1" dirty="0" smtClean="0"/>
              <a:t>.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Couple Moment -</a:t>
            </a:r>
            <a:br>
              <a:rPr lang="en-US" sz="3200" dirty="0" smtClean="0"/>
            </a:br>
            <a:r>
              <a:rPr lang="en-US" sz="3200" dirty="0" smtClean="0"/>
              <a:t>Scalar Formulation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4915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62800" y="1524000"/>
            <a:ext cx="1752600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228600" y="1371600"/>
            <a:ext cx="7239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4163" indent="-284163">
              <a:buFont typeface="Arial" pitchFamily="34" charset="0"/>
              <a:buChar char="•"/>
            </a:pPr>
            <a:r>
              <a:rPr lang="en-US" sz="2400" dirty="0" smtClean="0"/>
              <a:t>The moment of a couple as shown in the  Fig.  is defined as having </a:t>
            </a:r>
            <a:r>
              <a:rPr lang="en-US" sz="2400" i="1" dirty="0" smtClean="0"/>
              <a:t>a magnitude of</a:t>
            </a:r>
          </a:p>
          <a:p>
            <a:pPr marL="741363" lvl="1" indent="-284163">
              <a:buFont typeface="Wingdings" pitchFamily="2" charset="2"/>
              <a:buChar char="§"/>
            </a:pPr>
            <a:r>
              <a:rPr lang="en-US" sz="2400" dirty="0" smtClean="0"/>
              <a:t>Where F is the magnitude of one of the forces and</a:t>
            </a:r>
          </a:p>
          <a:p>
            <a:pPr marL="741363" lvl="1" indent="-284163">
              <a:buFont typeface="Wingdings" pitchFamily="2" charset="2"/>
              <a:buChar char="§"/>
            </a:pPr>
            <a:r>
              <a:rPr lang="en-US" sz="2400" dirty="0" smtClean="0"/>
              <a:t> d is the perpendicular distance or moment arm between the forces. </a:t>
            </a:r>
          </a:p>
          <a:p>
            <a:pPr marL="284163" indent="-284163">
              <a:buFont typeface="Arial" pitchFamily="34" charset="0"/>
              <a:buChar char="•"/>
            </a:pPr>
            <a:r>
              <a:rPr lang="en-US" sz="2400" dirty="0" smtClean="0"/>
              <a:t>The </a:t>
            </a:r>
            <a:r>
              <a:rPr lang="en-US" sz="2400" i="1" dirty="0" smtClean="0"/>
              <a:t>direction and sense of </a:t>
            </a:r>
            <a:r>
              <a:rPr lang="en-US" sz="2400" dirty="0" smtClean="0"/>
              <a:t>the couple moment are determined by the right hand rule, </a:t>
            </a:r>
          </a:p>
          <a:p>
            <a:pPr marL="741363" lvl="1" indent="-284163">
              <a:buFont typeface="Arial" pitchFamily="34" charset="0"/>
              <a:buChar char="•"/>
            </a:pPr>
            <a:r>
              <a:rPr lang="en-US" sz="2400" dirty="0" smtClean="0"/>
              <a:t>where the thumb indicates this direction and</a:t>
            </a:r>
          </a:p>
          <a:p>
            <a:pPr marL="741363" lvl="1" indent="-284163">
              <a:buFont typeface="Arial" pitchFamily="34" charset="0"/>
              <a:buChar char="•"/>
            </a:pPr>
            <a:r>
              <a:rPr lang="en-US" sz="2400" dirty="0" smtClean="0"/>
              <a:t>the fingers are curled with the sense of rotation caused by the couple forces. </a:t>
            </a:r>
          </a:p>
          <a:p>
            <a:pPr marL="284163" indent="-284163">
              <a:buFont typeface="Arial" pitchFamily="34" charset="0"/>
              <a:buChar char="•"/>
            </a:pPr>
            <a:r>
              <a:rPr lang="en-US" sz="2400" dirty="0" smtClean="0"/>
              <a:t>In all cases, M will act perpendicular to the plane containing the forces.</a:t>
            </a:r>
            <a:endParaRPr lang="en-US" sz="2400" dirty="0"/>
          </a:p>
        </p:txBody>
      </p:sp>
      <p:pic>
        <p:nvPicPr>
          <p:cNvPr id="4915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1752600"/>
            <a:ext cx="124803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0" name="Straight Arrow Connector 9"/>
          <p:cNvCxnSpPr/>
          <p:nvPr/>
        </p:nvCxnSpPr>
        <p:spPr>
          <a:xfrm>
            <a:off x="2057400" y="5105400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8001000" y="1524000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7543800" y="3048000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8077200" y="3427412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Introduction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229600" cy="452596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Bodies differ from particles as their dimensions are </a:t>
            </a:r>
            <a:r>
              <a:rPr lang="en-US" u="sng" dirty="0" smtClean="0"/>
              <a:t>not neglected</a:t>
            </a:r>
          </a:p>
          <a:p>
            <a:r>
              <a:rPr lang="en-US" dirty="0" smtClean="0"/>
              <a:t>Bodies can be classified as </a:t>
            </a:r>
            <a:r>
              <a:rPr lang="en-US" dirty="0" smtClean="0">
                <a:solidFill>
                  <a:srgbClr val="00B0F0"/>
                </a:solidFill>
              </a:rPr>
              <a:t>rigid bodies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00B0F0"/>
                </a:solidFill>
              </a:rPr>
              <a:t>resistant bodies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00B0F0"/>
                </a:solidFill>
              </a:rPr>
              <a:t>deformable bodies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A </a:t>
            </a:r>
            <a:r>
              <a:rPr lang="en-US" i="1" dirty="0" smtClean="0"/>
              <a:t>rigid body</a:t>
            </a:r>
            <a:r>
              <a:rPr lang="en-US" dirty="0" smtClean="0"/>
              <a:t> is an idealization of a solid body of finite size in which </a:t>
            </a:r>
            <a:r>
              <a:rPr lang="en-US" dirty="0" smtClean="0">
                <a:solidFill>
                  <a:srgbClr val="00B0F0"/>
                </a:solidFill>
              </a:rPr>
              <a:t>deformation is neglected. </a:t>
            </a:r>
          </a:p>
          <a:p>
            <a:r>
              <a:rPr lang="en-US" dirty="0" smtClean="0"/>
              <a:t>A rigid body can be considered as a combination of a large number of particles in which all the particles remain at a fixed distance from one another, both before and after applying a load.</a:t>
            </a:r>
          </a:p>
          <a:p>
            <a:r>
              <a:rPr lang="en-US" dirty="0" smtClean="0"/>
              <a:t>This model is important because the </a:t>
            </a:r>
            <a:r>
              <a:rPr lang="en-US" dirty="0" smtClean="0">
                <a:solidFill>
                  <a:srgbClr val="00B0F0"/>
                </a:solidFill>
              </a:rPr>
              <a:t>material properties </a:t>
            </a:r>
            <a:r>
              <a:rPr lang="en-US" dirty="0" smtClean="0"/>
              <a:t>of any body that is assumed to be rigid will </a:t>
            </a:r>
            <a:r>
              <a:rPr lang="en-US" dirty="0" smtClean="0">
                <a:solidFill>
                  <a:srgbClr val="00B0F0"/>
                </a:solidFill>
              </a:rPr>
              <a:t>not have to be considered </a:t>
            </a:r>
            <a:r>
              <a:rPr lang="en-US" dirty="0" smtClean="0"/>
              <a:t>when studying the effects of forces acting on the body.</a:t>
            </a:r>
          </a:p>
          <a:p>
            <a:r>
              <a:rPr lang="en-US" dirty="0" smtClean="0"/>
              <a:t>In most cases the actual deformations occurring in structures, machines, mechanisms and the like are relatively small and the rigid-body assumption is suitable for analysis.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Couple Moment – </a:t>
            </a:r>
            <a:br>
              <a:rPr lang="en-US" sz="3200" dirty="0" smtClean="0"/>
            </a:br>
            <a:r>
              <a:rPr lang="en-US" sz="3200" dirty="0" smtClean="0"/>
              <a:t>vector Formulation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10250" y="1219200"/>
            <a:ext cx="333375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" y="1295400"/>
            <a:ext cx="8610600" cy="5562600"/>
          </a:xfrm>
        </p:spPr>
        <p:txBody>
          <a:bodyPr>
            <a:noAutofit/>
          </a:bodyPr>
          <a:lstStyle/>
          <a:p>
            <a:r>
              <a:rPr lang="en-US" sz="2400" dirty="0" smtClean="0"/>
              <a:t>Moment can be determined by finding the sum of the moments of both couple forces about any arbitrary point. </a:t>
            </a:r>
          </a:p>
          <a:p>
            <a:r>
              <a:rPr lang="en-US" sz="2400" dirty="0" smtClean="0"/>
              <a:t>For example as in Fig. the position vectors                                        </a:t>
            </a:r>
            <a:r>
              <a:rPr lang="en-US" sz="2400" dirty="0" err="1" smtClean="0"/>
              <a:t>r</a:t>
            </a:r>
            <a:r>
              <a:rPr lang="en-US" sz="2400" baseline="-25000" dirty="0" err="1" smtClean="0"/>
              <a:t>A</a:t>
            </a:r>
            <a:r>
              <a:rPr lang="en-US" sz="2400" dirty="0" smtClean="0"/>
              <a:t> and </a:t>
            </a:r>
            <a:r>
              <a:rPr lang="en-US" sz="2400" dirty="0" err="1" smtClean="0"/>
              <a:t>r</a:t>
            </a:r>
            <a:r>
              <a:rPr lang="en-US" sz="2400" baseline="-25000" dirty="0" err="1" smtClean="0"/>
              <a:t>B</a:t>
            </a:r>
            <a:r>
              <a:rPr lang="en-US" sz="2400" dirty="0" smtClean="0"/>
              <a:t> </a:t>
            </a:r>
            <a:r>
              <a:rPr lang="en-US" sz="2400" i="1" dirty="0" smtClean="0"/>
              <a:t> are directed from point 0 to points A                             and B lying on </a:t>
            </a:r>
            <a:r>
              <a:rPr lang="en-US" sz="2400" dirty="0" smtClean="0"/>
              <a:t>the line of action of - F and F</a:t>
            </a:r>
          </a:p>
          <a:p>
            <a:r>
              <a:rPr lang="en-US" sz="2400" dirty="0" smtClean="0"/>
              <a:t>The couple moment determined about </a:t>
            </a:r>
            <a:r>
              <a:rPr lang="en-US" sz="2400" i="1" dirty="0" smtClean="0"/>
              <a:t>0 </a:t>
            </a:r>
            <a:r>
              <a:rPr lang="en-US" sz="2400" dirty="0" smtClean="0"/>
              <a:t>is</a:t>
            </a:r>
          </a:p>
          <a:p>
            <a:endParaRPr lang="en-US" sz="2400" dirty="0" smtClean="0"/>
          </a:p>
          <a:p>
            <a:r>
              <a:rPr lang="en-US" sz="2400" dirty="0" smtClean="0"/>
              <a:t>But the position vectors  are added as</a:t>
            </a:r>
          </a:p>
          <a:p>
            <a:endParaRPr lang="en-US" sz="2400" dirty="0" smtClean="0"/>
          </a:p>
          <a:p>
            <a:r>
              <a:rPr lang="en-US" sz="2400" dirty="0" smtClean="0"/>
              <a:t>Hence</a:t>
            </a:r>
          </a:p>
          <a:p>
            <a:r>
              <a:rPr lang="en-US" sz="2400" dirty="0" smtClean="0"/>
              <a:t>This result indicates that a couple moment is </a:t>
            </a:r>
            <a:r>
              <a:rPr lang="en-US" sz="2400" i="1" dirty="0" smtClean="0"/>
              <a:t>a  free vector i.e., it can act </a:t>
            </a:r>
            <a:r>
              <a:rPr lang="en-US" sz="2400" dirty="0" smtClean="0"/>
              <a:t>at any point</a:t>
            </a:r>
            <a:r>
              <a:rPr lang="en-US" sz="2400" i="1" dirty="0" smtClean="0"/>
              <a:t> since M depends only upon the position vector r directed between the forces.</a:t>
            </a:r>
            <a:endParaRPr lang="en-US" sz="2400" dirty="0"/>
          </a:p>
        </p:txBody>
      </p:sp>
      <p:grpSp>
        <p:nvGrpSpPr>
          <p:cNvPr id="3" name="Group 26"/>
          <p:cNvGrpSpPr/>
          <p:nvPr/>
        </p:nvGrpSpPr>
        <p:grpSpPr>
          <a:xfrm>
            <a:off x="1143000" y="3657600"/>
            <a:ext cx="5334000" cy="1828800"/>
            <a:chOff x="1143000" y="3657600"/>
            <a:chExt cx="5334000" cy="1828800"/>
          </a:xfrm>
        </p:grpSpPr>
        <p:pic>
          <p:nvPicPr>
            <p:cNvPr id="50178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143000" y="3691466"/>
              <a:ext cx="5334000" cy="423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0179" name="Picture 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286000" y="4572000"/>
              <a:ext cx="4191000" cy="3697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0180" name="Picture 4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667000" y="5105400"/>
              <a:ext cx="1481667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10" name="Straight Arrow Connector 9"/>
            <p:cNvCxnSpPr/>
            <p:nvPr/>
          </p:nvCxnSpPr>
          <p:spPr>
            <a:xfrm>
              <a:off x="1295400" y="3657600"/>
              <a:ext cx="3048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>
              <a:off x="2590800" y="3657600"/>
              <a:ext cx="3048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2743200" y="5105400"/>
              <a:ext cx="3048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3200400" y="5105400"/>
              <a:ext cx="3048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3733800" y="5105400"/>
              <a:ext cx="3048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>
              <a:off x="1981200" y="3733800"/>
              <a:ext cx="3048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3124200" y="3733800"/>
              <a:ext cx="3048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4038600" y="3657600"/>
              <a:ext cx="3048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4800600" y="3733800"/>
              <a:ext cx="3048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5334000" y="3733800"/>
              <a:ext cx="3048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6096000" y="3657600"/>
              <a:ext cx="3048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2286000" y="4572000"/>
              <a:ext cx="3048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3200400" y="4572000"/>
              <a:ext cx="3048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3962400" y="4572000"/>
              <a:ext cx="3048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>
              <a:off x="4648200" y="4572000"/>
              <a:ext cx="3048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>
              <a:off x="5334000" y="4572000"/>
              <a:ext cx="3048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>
              <a:off x="6019800" y="4572000"/>
              <a:ext cx="3048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28" name="Straight Arrow Connector 27"/>
          <p:cNvCxnSpPr/>
          <p:nvPr/>
        </p:nvCxnSpPr>
        <p:spPr>
          <a:xfrm>
            <a:off x="533400" y="2590800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1447800" y="2590800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81750" y="3429000"/>
            <a:ext cx="2762250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43650" y="1371600"/>
            <a:ext cx="2800350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Resultant Couple Moment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67818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Since couple moments are vectors, their resultant can be determined by vector addition. </a:t>
            </a:r>
          </a:p>
          <a:p>
            <a:r>
              <a:rPr lang="en-US" dirty="0" smtClean="0"/>
              <a:t>For example, consider the couple moments M</a:t>
            </a:r>
            <a:r>
              <a:rPr lang="en-US" baseline="-25000" dirty="0" smtClean="0"/>
              <a:t>1</a:t>
            </a:r>
            <a:r>
              <a:rPr lang="en-US" dirty="0" smtClean="0"/>
              <a:t> and M</a:t>
            </a:r>
            <a:r>
              <a:rPr lang="en-US" baseline="-25000" dirty="0" smtClean="0"/>
              <a:t>2</a:t>
            </a:r>
            <a:r>
              <a:rPr lang="en-US" dirty="0" smtClean="0"/>
              <a:t> acting on the pipe as shown  in the  </a:t>
            </a:r>
            <a:r>
              <a:rPr lang="en-US" dirty="0" err="1" smtClean="0"/>
              <a:t>Fig.a</a:t>
            </a:r>
            <a:r>
              <a:rPr lang="en-US" dirty="0" smtClean="0"/>
              <a:t>.</a:t>
            </a:r>
          </a:p>
          <a:p>
            <a:r>
              <a:rPr lang="en-US" dirty="0" smtClean="0"/>
              <a:t>Since each couple moment is a free vector, we can join their tails at any arbitrary point and find the resultant couple moment   as shown in </a:t>
            </a:r>
            <a:r>
              <a:rPr lang="en-US" dirty="0" err="1" smtClean="0"/>
              <a:t>Fig.b</a:t>
            </a:r>
            <a:r>
              <a:rPr lang="en-US" dirty="0" smtClean="0"/>
              <a:t>.</a:t>
            </a:r>
          </a:p>
          <a:p>
            <a:r>
              <a:rPr lang="en-US" dirty="0" smtClean="0"/>
              <a:t>M</a:t>
            </a:r>
            <a:r>
              <a:rPr lang="en-US" baseline="-25000" dirty="0" smtClean="0"/>
              <a:t>R</a:t>
            </a:r>
            <a:r>
              <a:rPr lang="en-US" dirty="0" smtClean="0"/>
              <a:t>=M</a:t>
            </a:r>
            <a:r>
              <a:rPr lang="en-US" baseline="-25000" dirty="0" smtClean="0"/>
              <a:t>1</a:t>
            </a:r>
            <a:r>
              <a:rPr lang="en-US" dirty="0" smtClean="0"/>
              <a:t>+M</a:t>
            </a:r>
            <a:r>
              <a:rPr lang="en-US" baseline="-25000" dirty="0" smtClean="0"/>
              <a:t>2</a:t>
            </a:r>
          </a:p>
          <a:p>
            <a:r>
              <a:rPr lang="en-US" dirty="0" smtClean="0"/>
              <a:t>If more than two couple moments act on the body, we may generalize this concept and write the vector resultant as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5120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14600" y="5638800"/>
            <a:ext cx="211992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Straight Arrow Connector 8"/>
          <p:cNvCxnSpPr/>
          <p:nvPr/>
        </p:nvCxnSpPr>
        <p:spPr>
          <a:xfrm>
            <a:off x="6248400" y="1981200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1143000" y="2286000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609600" y="4267200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1066800" y="4267200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1600200" y="4267200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438400" y="5638800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3505200" y="5638800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4038600" y="5638800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1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1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229600" cy="4525963"/>
          </a:xfrm>
        </p:spPr>
        <p:txBody>
          <a:bodyPr/>
          <a:lstStyle/>
          <a:p>
            <a:r>
              <a:rPr lang="en-US" dirty="0" smtClean="0"/>
              <a:t>Determine the magnitude and direction of the couple moment acting on the gear as shown in the Figure. (R.C. Hibbeler  p151)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3009900"/>
            <a:ext cx="3810000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/>
          <a:srcRect r="1624"/>
          <a:stretch>
            <a:fillRect/>
          </a:stretch>
        </p:blipFill>
        <p:spPr bwMode="auto">
          <a:xfrm>
            <a:off x="4953000" y="1371600"/>
            <a:ext cx="4038600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 to Problem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229600" cy="4525963"/>
          </a:xfrm>
        </p:spPr>
        <p:txBody>
          <a:bodyPr/>
          <a:lstStyle/>
          <a:p>
            <a:r>
              <a:rPr lang="en-US" dirty="0" smtClean="0"/>
              <a:t>Scalar Approach</a:t>
            </a:r>
          </a:p>
          <a:p>
            <a:pPr lvl="1"/>
            <a:r>
              <a:rPr lang="en-US" dirty="0" smtClean="0"/>
              <a:t>The distance d can be                 			        found graphically and                                     </a:t>
            </a:r>
          </a:p>
          <a:p>
            <a:pPr lvl="1"/>
            <a:r>
              <a:rPr lang="en-US" dirty="0" smtClean="0"/>
              <a:t>substituting in the                                             formula M= </a:t>
            </a:r>
            <a:r>
              <a:rPr lang="en-US" dirty="0" err="1" smtClean="0"/>
              <a:t>Fd</a:t>
            </a:r>
            <a:r>
              <a:rPr lang="en-US" dirty="0" smtClean="0"/>
              <a:t> ,                                                          its magnitude can be found</a:t>
            </a:r>
          </a:p>
          <a:p>
            <a:pPr lvl="1"/>
            <a:r>
              <a:rPr lang="en-US" dirty="0" smtClean="0"/>
              <a:t>Analytical method to find d is complicated and hence vector approach is used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295400"/>
            <a:ext cx="4572000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Solution to Problem 3 (Contd..)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915400" cy="56388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 forces are resolved in to  two                                             components</a:t>
            </a:r>
          </a:p>
          <a:p>
            <a:r>
              <a:rPr lang="en-US" sz="2400" dirty="0" smtClean="0"/>
              <a:t>The moments of respective                                                                    resolved components are found                                                         about any point (say O)                                                             </a:t>
            </a:r>
          </a:p>
          <a:p>
            <a:r>
              <a:rPr lang="en-US" sz="2400" dirty="0" smtClean="0"/>
              <a:t>Summing up the moments                                                                             will give the resultant couple                                                         moment  caused by the forces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This positive result indicates that M has a counter clock wise           rotational sense and it is directed outward                            . perpendicular to the board.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4332766"/>
            <a:ext cx="6400800" cy="893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5" name="Group 20"/>
          <p:cNvGrpSpPr/>
          <p:nvPr/>
        </p:nvGrpSpPr>
        <p:grpSpPr>
          <a:xfrm>
            <a:off x="7010400" y="3048000"/>
            <a:ext cx="1828800" cy="1295401"/>
            <a:chOff x="7391400" y="2743200"/>
            <a:chExt cx="1828800" cy="1295401"/>
          </a:xfrm>
        </p:grpSpPr>
        <p:grpSp>
          <p:nvGrpSpPr>
            <p:cNvPr id="6" name="Group 15"/>
            <p:cNvGrpSpPr/>
            <p:nvPr/>
          </p:nvGrpSpPr>
          <p:grpSpPr>
            <a:xfrm>
              <a:off x="7848600" y="3048000"/>
              <a:ext cx="993228" cy="685800"/>
              <a:chOff x="7236372" y="3200400"/>
              <a:chExt cx="1375022" cy="991394"/>
            </a:xfrm>
          </p:grpSpPr>
          <p:cxnSp>
            <p:nvCxnSpPr>
              <p:cNvPr id="8" name="Straight Arrow Connector 7"/>
              <p:cNvCxnSpPr/>
              <p:nvPr/>
            </p:nvCxnSpPr>
            <p:spPr>
              <a:xfrm rot="5400000">
                <a:off x="8382000" y="3962400"/>
                <a:ext cx="457994" cy="79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" name="Straight Arrow Connector 9"/>
              <p:cNvCxnSpPr/>
              <p:nvPr/>
            </p:nvCxnSpPr>
            <p:spPr>
              <a:xfrm rot="5400000">
                <a:off x="6978349" y="3458423"/>
                <a:ext cx="520262" cy="4216"/>
              </a:xfrm>
              <a:prstGeom prst="straightConnector1">
                <a:avLst/>
              </a:prstGeom>
              <a:ln>
                <a:headEnd type="arrow"/>
                <a:tailEnd type="non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7239000" y="3733800"/>
                <a:ext cx="1371600" cy="1588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7" name="TextBox 16"/>
            <p:cNvSpPr txBox="1"/>
            <p:nvPr/>
          </p:nvSpPr>
          <p:spPr>
            <a:xfrm>
              <a:off x="8077200" y="3124200"/>
              <a:ext cx="762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0.2 m</a:t>
              </a:r>
              <a:endParaRPr lang="en-US" sz="14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391400" y="2743200"/>
              <a:ext cx="14478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600 sin30</a:t>
              </a:r>
              <a:r>
                <a:rPr lang="en-US" sz="1400" dirty="0" smtClean="0">
                  <a:sym typeface="Symbol"/>
                </a:rPr>
                <a:t>N</a:t>
              </a:r>
              <a:endParaRPr lang="en-US" sz="14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001000" y="3733801"/>
              <a:ext cx="1219200" cy="304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600 sin30</a:t>
              </a:r>
              <a:r>
                <a:rPr lang="en-US" sz="1400" dirty="0" smtClean="0">
                  <a:sym typeface="Symbol"/>
                </a:rPr>
                <a:t>N</a:t>
              </a:r>
              <a:endParaRPr lang="en-US" sz="14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8153400" y="3364468"/>
              <a:ext cx="76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M</a:t>
              </a:r>
              <a:r>
                <a:rPr lang="en-US" b="1" baseline="-25000" dirty="0" smtClean="0"/>
                <a:t>1</a:t>
              </a:r>
              <a:endParaRPr lang="en-US" b="1" baseline="-25000" dirty="0"/>
            </a:p>
          </p:txBody>
        </p:sp>
      </p:grpSp>
      <p:grpSp>
        <p:nvGrpSpPr>
          <p:cNvPr id="7" name="Group 21"/>
          <p:cNvGrpSpPr/>
          <p:nvPr/>
        </p:nvGrpSpPr>
        <p:grpSpPr>
          <a:xfrm rot="5400000">
            <a:off x="7353300" y="4229102"/>
            <a:ext cx="1676400" cy="2057399"/>
            <a:chOff x="7543799" y="2628903"/>
            <a:chExt cx="1676400" cy="2057399"/>
          </a:xfrm>
        </p:grpSpPr>
        <p:grpSp>
          <p:nvGrpSpPr>
            <p:cNvPr id="9" name="Group 15"/>
            <p:cNvGrpSpPr/>
            <p:nvPr/>
          </p:nvGrpSpPr>
          <p:grpSpPr>
            <a:xfrm>
              <a:off x="7848599" y="3031008"/>
              <a:ext cx="997701" cy="664694"/>
              <a:chOff x="7230505" y="3175836"/>
              <a:chExt cx="1380095" cy="960883"/>
            </a:xfrm>
          </p:grpSpPr>
          <p:cxnSp>
            <p:nvCxnSpPr>
              <p:cNvPr id="28" name="Straight Arrow Connector 27"/>
              <p:cNvCxnSpPr/>
              <p:nvPr/>
            </p:nvCxnSpPr>
            <p:spPr>
              <a:xfrm rot="5400000">
                <a:off x="7001905" y="3907325"/>
                <a:ext cx="457994" cy="79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Straight Arrow Connector 28"/>
              <p:cNvCxnSpPr/>
              <p:nvPr/>
            </p:nvCxnSpPr>
            <p:spPr>
              <a:xfrm rot="5400000">
                <a:off x="8342753" y="3433859"/>
                <a:ext cx="520262" cy="4216"/>
              </a:xfrm>
              <a:prstGeom prst="straightConnector1">
                <a:avLst/>
              </a:prstGeom>
              <a:ln>
                <a:headEnd type="arrow"/>
                <a:tailEnd type="non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7239000" y="3733800"/>
                <a:ext cx="1371600" cy="1588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4" name="TextBox 23"/>
            <p:cNvSpPr txBox="1"/>
            <p:nvPr/>
          </p:nvSpPr>
          <p:spPr>
            <a:xfrm rot="16200000">
              <a:off x="8002487" y="2856014"/>
              <a:ext cx="762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0.2 m</a:t>
              </a:r>
              <a:endParaRPr lang="en-US" sz="1400" dirty="0"/>
            </a:p>
          </p:txBody>
        </p:sp>
        <p:sp>
          <p:nvSpPr>
            <p:cNvPr id="25" name="TextBox 24"/>
            <p:cNvSpPr txBox="1"/>
            <p:nvPr/>
          </p:nvSpPr>
          <p:spPr>
            <a:xfrm rot="16200000">
              <a:off x="6973788" y="3808513"/>
              <a:ext cx="14478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600 cos30</a:t>
              </a:r>
              <a:r>
                <a:rPr lang="en-US" sz="1400" dirty="0" smtClean="0">
                  <a:sym typeface="Symbol"/>
                </a:rPr>
                <a:t>N</a:t>
              </a:r>
              <a:endParaRPr lang="en-US" sz="1400" dirty="0"/>
            </a:p>
          </p:txBody>
        </p:sp>
        <p:sp>
          <p:nvSpPr>
            <p:cNvPr id="26" name="TextBox 25"/>
            <p:cNvSpPr txBox="1"/>
            <p:nvPr/>
          </p:nvSpPr>
          <p:spPr>
            <a:xfrm rot="16200000">
              <a:off x="8458199" y="3162301"/>
              <a:ext cx="1219200" cy="304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600 cos30</a:t>
              </a:r>
              <a:r>
                <a:rPr lang="en-US" sz="1400" dirty="0" smtClean="0">
                  <a:sym typeface="Symbol"/>
                </a:rPr>
                <a:t>N</a:t>
              </a:r>
              <a:endParaRPr lang="en-US" sz="1400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8153398" y="3478771"/>
              <a:ext cx="461665" cy="369332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r>
                <a:rPr lang="en-US" b="1" dirty="0" smtClean="0"/>
                <a:t>M</a:t>
              </a:r>
              <a:r>
                <a:rPr lang="en-US" b="1" baseline="-25000" dirty="0" smtClean="0"/>
                <a:t>2</a:t>
              </a:r>
              <a:endParaRPr lang="en-US" b="1" baseline="-250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4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4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Problem 4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229600" cy="4525963"/>
          </a:xfrm>
        </p:spPr>
        <p:txBody>
          <a:bodyPr/>
          <a:lstStyle/>
          <a:p>
            <a:r>
              <a:rPr lang="en-US" dirty="0" smtClean="0"/>
              <a:t>Replace the two couples acting on the pipe column as shown in the figure by a resultant couple moment.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3124200"/>
            <a:ext cx="3124200" cy="339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1295400"/>
            <a:ext cx="3124200" cy="339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 to Problem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229600" cy="4525963"/>
          </a:xfrm>
        </p:spPr>
        <p:txBody>
          <a:bodyPr/>
          <a:lstStyle/>
          <a:p>
            <a:r>
              <a:rPr lang="en-US" dirty="0" smtClean="0"/>
              <a:t>Let the couple moments M</a:t>
            </a:r>
            <a:r>
              <a:rPr lang="en-US" baseline="-25000" dirty="0" smtClean="0"/>
              <a:t>1                                         </a:t>
            </a:r>
            <a:r>
              <a:rPr lang="en-US" dirty="0" smtClean="0"/>
              <a:t>and M</a:t>
            </a:r>
            <a:r>
              <a:rPr lang="en-US" baseline="-25000" dirty="0" smtClean="0"/>
              <a:t>2</a:t>
            </a:r>
            <a:r>
              <a:rPr lang="en-US" dirty="0" smtClean="0"/>
              <a:t> are produced by the                         forces F</a:t>
            </a:r>
            <a:r>
              <a:rPr lang="en-US" baseline="-25000" dirty="0" smtClean="0"/>
              <a:t>1 </a:t>
            </a:r>
            <a:r>
              <a:rPr lang="en-US" dirty="0" smtClean="0"/>
              <a:t>and</a:t>
            </a:r>
            <a:r>
              <a:rPr lang="en-US" baseline="-25000" dirty="0" smtClean="0"/>
              <a:t> </a:t>
            </a:r>
            <a:r>
              <a:rPr lang="en-US" dirty="0" smtClean="0"/>
              <a:t>F</a:t>
            </a:r>
            <a:r>
              <a:rPr lang="en-US" baseline="-25000" dirty="0" smtClean="0"/>
              <a:t>2</a:t>
            </a:r>
            <a:r>
              <a:rPr lang="en-US" dirty="0" smtClean="0"/>
              <a:t> respectively</a:t>
            </a:r>
          </a:p>
          <a:p>
            <a:pPr lvl="1"/>
            <a:r>
              <a:rPr lang="en-US" dirty="0" smtClean="0"/>
              <a:t>Where  F</a:t>
            </a:r>
            <a:r>
              <a:rPr lang="en-US" baseline="-25000" dirty="0" smtClean="0"/>
              <a:t>1 </a:t>
            </a:r>
            <a:r>
              <a:rPr lang="en-US" dirty="0" smtClean="0"/>
              <a:t>= 150 N and F</a:t>
            </a:r>
            <a:r>
              <a:rPr lang="en-US" baseline="-25000" dirty="0" smtClean="0"/>
              <a:t>2</a:t>
            </a:r>
            <a:r>
              <a:rPr lang="en-US" dirty="0" smtClean="0"/>
              <a:t>= 125 N</a:t>
            </a:r>
          </a:p>
          <a:p>
            <a:r>
              <a:rPr lang="en-US" dirty="0" smtClean="0"/>
              <a:t>The vector M</a:t>
            </a:r>
            <a:r>
              <a:rPr lang="en-US" baseline="-25000" dirty="0" smtClean="0"/>
              <a:t>1</a:t>
            </a:r>
            <a:r>
              <a:rPr lang="en-US" dirty="0" smtClean="0"/>
              <a:t> is given as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26</a:t>
            </a:fld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800600" y="1371600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1447800" y="1905000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1676400" y="2362200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743200" y="2362200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533400" y="3817938"/>
          <a:ext cx="8305800" cy="2506662"/>
        </p:xfrm>
        <a:graphic>
          <a:graphicData uri="http://schemas.openxmlformats.org/presentationml/2006/ole">
            <p:oleObj spid="_x0000_s6146" name="Equation" r:id="rId4" imgW="3568680" imgH="1295280" progId="Equation.3">
              <p:embed/>
            </p:oleObj>
          </a:graphicData>
        </a:graphic>
      </p:graphicFrame>
      <p:cxnSp>
        <p:nvCxnSpPr>
          <p:cNvPr id="12" name="Straight Arrow Connector 11"/>
          <p:cNvCxnSpPr/>
          <p:nvPr/>
        </p:nvCxnSpPr>
        <p:spPr>
          <a:xfrm>
            <a:off x="2514600" y="3429000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53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505325"/>
            <a:ext cx="1790700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7352" name="Picture 8"/>
          <p:cNvPicPr>
            <a:picLocks noChangeAspect="1" noChangeArrowheads="1"/>
          </p:cNvPicPr>
          <p:nvPr/>
        </p:nvPicPr>
        <p:blipFill>
          <a:blip r:embed="rId4"/>
          <a:srcRect l="4950" r="7921"/>
          <a:stretch>
            <a:fillRect/>
          </a:stretch>
        </p:blipFill>
        <p:spPr bwMode="auto">
          <a:xfrm>
            <a:off x="6400800" y="2438400"/>
            <a:ext cx="2514600" cy="286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7" name="Picture 2"/>
          <p:cNvPicPr>
            <a:picLocks noChangeAspect="1" noChangeArrowheads="1"/>
          </p:cNvPicPr>
          <p:nvPr/>
        </p:nvPicPr>
        <p:blipFill>
          <a:blip r:embed="rId5"/>
          <a:srcRect l="26829" b="30417"/>
          <a:stretch>
            <a:fillRect/>
          </a:stretch>
        </p:blipFill>
        <p:spPr bwMode="auto">
          <a:xfrm>
            <a:off x="5562600" y="457200"/>
            <a:ext cx="22860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Solution to Problem 4 (Contd..)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534400" cy="54102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 vector M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is computed                                                                   in the similar manner as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The resultant moment is thus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27</a:t>
            </a:fld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057400" y="1219200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57346" name="Object 2"/>
          <p:cNvGraphicFramePr>
            <a:graphicFrameLocks noChangeAspect="1"/>
          </p:cNvGraphicFramePr>
          <p:nvPr/>
        </p:nvGraphicFramePr>
        <p:xfrm>
          <a:off x="381000" y="1873250"/>
          <a:ext cx="7164485" cy="3079750"/>
        </p:xfrm>
        <a:graphic>
          <a:graphicData uri="http://schemas.openxmlformats.org/presentationml/2006/ole">
            <p:oleObj spid="_x0000_s7170" name="Equation" r:id="rId6" imgW="3848040" imgH="1676160" progId="Equation.3">
              <p:embed/>
            </p:oleObj>
          </a:graphicData>
        </a:graphic>
      </p:graphicFrame>
      <p:pic>
        <p:nvPicPr>
          <p:cNvPr id="57347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371600" y="4495800"/>
            <a:ext cx="629016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2" name="Straight Arrow Connector 11"/>
          <p:cNvCxnSpPr/>
          <p:nvPr/>
        </p:nvCxnSpPr>
        <p:spPr>
          <a:xfrm>
            <a:off x="2133600" y="4572000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2819400" y="4572000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5" name="Group 21"/>
          <p:cNvGrpSpPr/>
          <p:nvPr/>
        </p:nvGrpSpPr>
        <p:grpSpPr>
          <a:xfrm>
            <a:off x="3886200" y="4419600"/>
            <a:ext cx="152400" cy="76200"/>
            <a:chOff x="9753600" y="1371600"/>
            <a:chExt cx="381000" cy="152400"/>
          </a:xfrm>
        </p:grpSpPr>
        <p:cxnSp>
          <p:nvCxnSpPr>
            <p:cNvPr id="23" name="Straight Connector 22"/>
            <p:cNvCxnSpPr/>
            <p:nvPr/>
          </p:nvCxnSpPr>
          <p:spPr>
            <a:xfrm rot="5400000" flipH="1" flipV="1">
              <a:off x="9753600" y="1371600"/>
              <a:ext cx="152400" cy="1524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16200000" flipH="1">
              <a:off x="9982200" y="1371600"/>
              <a:ext cx="152400" cy="1524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7" name="Group 24"/>
          <p:cNvGrpSpPr/>
          <p:nvPr/>
        </p:nvGrpSpPr>
        <p:grpSpPr>
          <a:xfrm>
            <a:off x="5105400" y="4419600"/>
            <a:ext cx="152400" cy="76200"/>
            <a:chOff x="9753600" y="1371600"/>
            <a:chExt cx="381000" cy="152400"/>
          </a:xfrm>
        </p:grpSpPr>
        <p:cxnSp>
          <p:nvCxnSpPr>
            <p:cNvPr id="26" name="Straight Connector 25"/>
            <p:cNvCxnSpPr/>
            <p:nvPr/>
          </p:nvCxnSpPr>
          <p:spPr>
            <a:xfrm rot="5400000" flipH="1" flipV="1">
              <a:off x="9753600" y="1371600"/>
              <a:ext cx="152400" cy="1524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9982200" y="1371600"/>
              <a:ext cx="152400" cy="1524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8" name="Group 27"/>
          <p:cNvGrpSpPr/>
          <p:nvPr/>
        </p:nvGrpSpPr>
        <p:grpSpPr>
          <a:xfrm>
            <a:off x="6324600" y="4419600"/>
            <a:ext cx="152400" cy="76200"/>
            <a:chOff x="9753600" y="1371600"/>
            <a:chExt cx="381000" cy="152400"/>
          </a:xfrm>
        </p:grpSpPr>
        <p:cxnSp>
          <p:nvCxnSpPr>
            <p:cNvPr id="29" name="Straight Connector 28"/>
            <p:cNvCxnSpPr/>
            <p:nvPr/>
          </p:nvCxnSpPr>
          <p:spPr>
            <a:xfrm rot="5400000" flipH="1" flipV="1">
              <a:off x="9753600" y="1371600"/>
              <a:ext cx="152400" cy="1524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9982200" y="1371600"/>
              <a:ext cx="152400" cy="1524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30"/>
          <p:cNvGrpSpPr/>
          <p:nvPr/>
        </p:nvGrpSpPr>
        <p:grpSpPr>
          <a:xfrm>
            <a:off x="2514600" y="4953000"/>
            <a:ext cx="152400" cy="76200"/>
            <a:chOff x="9753600" y="1371600"/>
            <a:chExt cx="381000" cy="152400"/>
          </a:xfrm>
        </p:grpSpPr>
        <p:cxnSp>
          <p:nvCxnSpPr>
            <p:cNvPr id="32" name="Straight Connector 31"/>
            <p:cNvCxnSpPr/>
            <p:nvPr/>
          </p:nvCxnSpPr>
          <p:spPr>
            <a:xfrm rot="5400000" flipH="1" flipV="1">
              <a:off x="9753600" y="1371600"/>
              <a:ext cx="152400" cy="1524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9982200" y="1371600"/>
              <a:ext cx="152400" cy="1524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0" name="Group 33"/>
          <p:cNvGrpSpPr/>
          <p:nvPr/>
        </p:nvGrpSpPr>
        <p:grpSpPr>
          <a:xfrm>
            <a:off x="3429000" y="4953000"/>
            <a:ext cx="152400" cy="76200"/>
            <a:chOff x="9753600" y="1371600"/>
            <a:chExt cx="381000" cy="152400"/>
          </a:xfrm>
        </p:grpSpPr>
        <p:cxnSp>
          <p:nvCxnSpPr>
            <p:cNvPr id="35" name="Straight Connector 34"/>
            <p:cNvCxnSpPr/>
            <p:nvPr/>
          </p:nvCxnSpPr>
          <p:spPr>
            <a:xfrm rot="5400000" flipH="1" flipV="1">
              <a:off x="9753600" y="1371600"/>
              <a:ext cx="152400" cy="1524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16200000" flipH="1">
              <a:off x="9982200" y="1371600"/>
              <a:ext cx="152400" cy="1524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1" name="Group 36"/>
          <p:cNvGrpSpPr/>
          <p:nvPr/>
        </p:nvGrpSpPr>
        <p:grpSpPr>
          <a:xfrm>
            <a:off x="4191000" y="4953000"/>
            <a:ext cx="152400" cy="76200"/>
            <a:chOff x="9753600" y="1371600"/>
            <a:chExt cx="381000" cy="152400"/>
          </a:xfrm>
        </p:grpSpPr>
        <p:cxnSp>
          <p:nvCxnSpPr>
            <p:cNvPr id="38" name="Straight Connector 37"/>
            <p:cNvCxnSpPr/>
            <p:nvPr/>
          </p:nvCxnSpPr>
          <p:spPr>
            <a:xfrm rot="5400000" flipH="1" flipV="1">
              <a:off x="9753600" y="1371600"/>
              <a:ext cx="152400" cy="1524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9982200" y="1371600"/>
              <a:ext cx="152400" cy="1524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3" name="Group 39"/>
          <p:cNvGrpSpPr/>
          <p:nvPr/>
        </p:nvGrpSpPr>
        <p:grpSpPr>
          <a:xfrm>
            <a:off x="5029200" y="4953000"/>
            <a:ext cx="152400" cy="76200"/>
            <a:chOff x="9753600" y="1371600"/>
            <a:chExt cx="381000" cy="152400"/>
          </a:xfrm>
        </p:grpSpPr>
        <p:cxnSp>
          <p:nvCxnSpPr>
            <p:cNvPr id="41" name="Straight Connector 40"/>
            <p:cNvCxnSpPr/>
            <p:nvPr/>
          </p:nvCxnSpPr>
          <p:spPr>
            <a:xfrm rot="5400000" flipH="1" flipV="1">
              <a:off x="9753600" y="1371600"/>
              <a:ext cx="152400" cy="1524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16200000" flipH="1">
              <a:off x="9982200" y="1371600"/>
              <a:ext cx="152400" cy="1524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4" name="Group 42"/>
          <p:cNvGrpSpPr/>
          <p:nvPr/>
        </p:nvGrpSpPr>
        <p:grpSpPr>
          <a:xfrm>
            <a:off x="5562600" y="4953000"/>
            <a:ext cx="152400" cy="76200"/>
            <a:chOff x="9753600" y="1371600"/>
            <a:chExt cx="381000" cy="152400"/>
          </a:xfrm>
        </p:grpSpPr>
        <p:cxnSp>
          <p:nvCxnSpPr>
            <p:cNvPr id="44" name="Straight Connector 43"/>
            <p:cNvCxnSpPr/>
            <p:nvPr/>
          </p:nvCxnSpPr>
          <p:spPr>
            <a:xfrm rot="5400000" flipH="1" flipV="1">
              <a:off x="9753600" y="1371600"/>
              <a:ext cx="152400" cy="1524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16200000" flipH="1">
              <a:off x="9982200" y="1371600"/>
              <a:ext cx="152400" cy="1524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5" name="Group 45"/>
          <p:cNvGrpSpPr/>
          <p:nvPr/>
        </p:nvGrpSpPr>
        <p:grpSpPr>
          <a:xfrm>
            <a:off x="6553200" y="4953000"/>
            <a:ext cx="152400" cy="76200"/>
            <a:chOff x="9753600" y="1371600"/>
            <a:chExt cx="381000" cy="152400"/>
          </a:xfrm>
        </p:grpSpPr>
        <p:cxnSp>
          <p:nvCxnSpPr>
            <p:cNvPr id="47" name="Straight Connector 46"/>
            <p:cNvCxnSpPr/>
            <p:nvPr/>
          </p:nvCxnSpPr>
          <p:spPr>
            <a:xfrm rot="5400000" flipH="1" flipV="1">
              <a:off x="9753600" y="1371600"/>
              <a:ext cx="152400" cy="1524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9982200" y="1371600"/>
              <a:ext cx="152400" cy="1524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6" name="Group 48"/>
          <p:cNvGrpSpPr/>
          <p:nvPr/>
        </p:nvGrpSpPr>
        <p:grpSpPr>
          <a:xfrm>
            <a:off x="7010400" y="4876800"/>
            <a:ext cx="152400" cy="76200"/>
            <a:chOff x="9753600" y="1371600"/>
            <a:chExt cx="381000" cy="152400"/>
          </a:xfrm>
        </p:grpSpPr>
        <p:cxnSp>
          <p:nvCxnSpPr>
            <p:cNvPr id="50" name="Straight Connector 49"/>
            <p:cNvCxnSpPr/>
            <p:nvPr/>
          </p:nvCxnSpPr>
          <p:spPr>
            <a:xfrm rot="5400000" flipH="1" flipV="1">
              <a:off x="9753600" y="1371600"/>
              <a:ext cx="152400" cy="1524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9982200" y="1371600"/>
              <a:ext cx="152400" cy="1524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7" name="Group 51"/>
          <p:cNvGrpSpPr/>
          <p:nvPr/>
        </p:nvGrpSpPr>
        <p:grpSpPr>
          <a:xfrm>
            <a:off x="2667000" y="5257800"/>
            <a:ext cx="152400" cy="76200"/>
            <a:chOff x="9753600" y="1371600"/>
            <a:chExt cx="381000" cy="152400"/>
          </a:xfrm>
        </p:grpSpPr>
        <p:cxnSp>
          <p:nvCxnSpPr>
            <p:cNvPr id="53" name="Straight Connector 52"/>
            <p:cNvCxnSpPr/>
            <p:nvPr/>
          </p:nvCxnSpPr>
          <p:spPr>
            <a:xfrm rot="5400000" flipH="1" flipV="1">
              <a:off x="9753600" y="1371600"/>
              <a:ext cx="152400" cy="1524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9982200" y="1371600"/>
              <a:ext cx="152400" cy="1524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2" name="Group 54"/>
          <p:cNvGrpSpPr/>
          <p:nvPr/>
        </p:nvGrpSpPr>
        <p:grpSpPr>
          <a:xfrm>
            <a:off x="3352800" y="5257800"/>
            <a:ext cx="152400" cy="76200"/>
            <a:chOff x="9753600" y="1371600"/>
            <a:chExt cx="381000" cy="152400"/>
          </a:xfrm>
        </p:grpSpPr>
        <p:cxnSp>
          <p:nvCxnSpPr>
            <p:cNvPr id="56" name="Straight Connector 55"/>
            <p:cNvCxnSpPr/>
            <p:nvPr/>
          </p:nvCxnSpPr>
          <p:spPr>
            <a:xfrm rot="5400000" flipH="1" flipV="1">
              <a:off x="9753600" y="1371600"/>
              <a:ext cx="152400" cy="1524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16200000" flipH="1">
              <a:off x="9982200" y="1371600"/>
              <a:ext cx="152400" cy="1524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5" name="Group 67"/>
          <p:cNvGrpSpPr/>
          <p:nvPr/>
        </p:nvGrpSpPr>
        <p:grpSpPr>
          <a:xfrm>
            <a:off x="762000" y="6410325"/>
            <a:ext cx="4740763" cy="447675"/>
            <a:chOff x="4403237" y="5791200"/>
            <a:chExt cx="4740763" cy="447675"/>
          </a:xfrm>
        </p:grpSpPr>
        <p:pic>
          <p:nvPicPr>
            <p:cNvPr id="57349" name="Picture 5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4403237" y="5791200"/>
              <a:ext cx="4740763" cy="447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19" name="Straight Arrow Connector 18"/>
            <p:cNvCxnSpPr/>
            <p:nvPr/>
          </p:nvCxnSpPr>
          <p:spPr>
            <a:xfrm>
              <a:off x="4495800" y="5791200"/>
              <a:ext cx="3048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5105400" y="5791200"/>
              <a:ext cx="3048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5715000" y="5791200"/>
              <a:ext cx="3048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28" name="Group 57"/>
            <p:cNvGrpSpPr/>
            <p:nvPr/>
          </p:nvGrpSpPr>
          <p:grpSpPr>
            <a:xfrm>
              <a:off x="6705600" y="5791200"/>
              <a:ext cx="152400" cy="76200"/>
              <a:chOff x="9753600" y="1371600"/>
              <a:chExt cx="381000" cy="152400"/>
            </a:xfrm>
          </p:grpSpPr>
          <p:cxnSp>
            <p:nvCxnSpPr>
              <p:cNvPr id="59" name="Straight Connector 58"/>
              <p:cNvCxnSpPr/>
              <p:nvPr/>
            </p:nvCxnSpPr>
            <p:spPr>
              <a:xfrm rot="5400000" flipH="1" flipV="1">
                <a:off x="9753600" y="1371600"/>
                <a:ext cx="152400" cy="15240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 rot="16200000" flipH="1">
                <a:off x="9982200" y="1371600"/>
                <a:ext cx="152400" cy="15240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31" name="Group 60"/>
            <p:cNvGrpSpPr/>
            <p:nvPr/>
          </p:nvGrpSpPr>
          <p:grpSpPr>
            <a:xfrm>
              <a:off x="7467600" y="5791200"/>
              <a:ext cx="152400" cy="76200"/>
              <a:chOff x="9753600" y="1371600"/>
              <a:chExt cx="381000" cy="152400"/>
            </a:xfrm>
          </p:grpSpPr>
          <p:cxnSp>
            <p:nvCxnSpPr>
              <p:cNvPr id="62" name="Straight Connector 61"/>
              <p:cNvCxnSpPr/>
              <p:nvPr/>
            </p:nvCxnSpPr>
            <p:spPr>
              <a:xfrm rot="5400000" flipH="1" flipV="1">
                <a:off x="9753600" y="1371600"/>
                <a:ext cx="152400" cy="15240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 rot="16200000" flipH="1">
                <a:off x="9982200" y="1371600"/>
                <a:ext cx="152400" cy="15240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57344" name="Group 63"/>
            <p:cNvGrpSpPr/>
            <p:nvPr/>
          </p:nvGrpSpPr>
          <p:grpSpPr>
            <a:xfrm>
              <a:off x="8077200" y="5791200"/>
              <a:ext cx="152400" cy="76200"/>
              <a:chOff x="9753600" y="1371600"/>
              <a:chExt cx="381000" cy="152400"/>
            </a:xfrm>
          </p:grpSpPr>
          <p:cxnSp>
            <p:nvCxnSpPr>
              <p:cNvPr id="65" name="Straight Connector 64"/>
              <p:cNvCxnSpPr/>
              <p:nvPr/>
            </p:nvCxnSpPr>
            <p:spPr>
              <a:xfrm rot="5400000" flipH="1" flipV="1">
                <a:off x="9753600" y="1371600"/>
                <a:ext cx="152400" cy="15240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 rot="16200000" flipH="1">
                <a:off x="9982200" y="1371600"/>
                <a:ext cx="152400" cy="15240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2"/>
          <a:srcRect l="34136" r="33479"/>
          <a:stretch>
            <a:fillRect/>
          </a:stretch>
        </p:blipFill>
        <p:spPr bwMode="auto">
          <a:xfrm>
            <a:off x="3200400" y="2819400"/>
            <a:ext cx="28194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Simplification of Force and couple system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3"/>
          <a:srcRect r="67365"/>
          <a:stretch>
            <a:fillRect/>
          </a:stretch>
        </p:blipFill>
        <p:spPr bwMode="auto">
          <a:xfrm>
            <a:off x="304800" y="1295400"/>
            <a:ext cx="2819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8371" name="Picture 3"/>
          <p:cNvPicPr>
            <a:picLocks noChangeAspect="1" noChangeArrowheads="1"/>
          </p:cNvPicPr>
          <p:nvPr/>
        </p:nvPicPr>
        <p:blipFill>
          <a:blip r:embed="rId2"/>
          <a:srcRect r="67615"/>
          <a:stretch>
            <a:fillRect/>
          </a:stretch>
        </p:blipFill>
        <p:spPr bwMode="auto">
          <a:xfrm>
            <a:off x="228600" y="2819400"/>
            <a:ext cx="28194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837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4038600"/>
            <a:ext cx="2362200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837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90800" y="4038600"/>
            <a:ext cx="2476500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8374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5334000" y="3962400"/>
            <a:ext cx="2076450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8375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5400000" flipH="1" flipV="1">
            <a:off x="2349091" y="4878366"/>
            <a:ext cx="366358" cy="421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5400000" flipH="1" flipV="1">
            <a:off x="4828354" y="4925246"/>
            <a:ext cx="366358" cy="421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/>
          <a:srcRect l="34399" r="33848"/>
          <a:stretch>
            <a:fillRect/>
          </a:stretch>
        </p:blipFill>
        <p:spPr bwMode="auto">
          <a:xfrm>
            <a:off x="3276600" y="1295400"/>
            <a:ext cx="2743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/>
          <a:srcRect l="67916"/>
          <a:stretch>
            <a:fillRect/>
          </a:stretch>
        </p:blipFill>
        <p:spPr bwMode="auto">
          <a:xfrm>
            <a:off x="6172200" y="1295400"/>
            <a:ext cx="27717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5" name="Straight Arrow Connector 14"/>
          <p:cNvCxnSpPr/>
          <p:nvPr/>
        </p:nvCxnSpPr>
        <p:spPr>
          <a:xfrm>
            <a:off x="3581400" y="1828800"/>
            <a:ext cx="533400" cy="1588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endCxn id="58370" idx="3"/>
          </p:cNvCxnSpPr>
          <p:nvPr/>
        </p:nvCxnSpPr>
        <p:spPr>
          <a:xfrm rot="10800000">
            <a:off x="3124200" y="1828800"/>
            <a:ext cx="45720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5400000">
            <a:off x="3276600" y="3047206"/>
            <a:ext cx="609600" cy="1588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5400000" flipH="1" flipV="1">
            <a:off x="3351212" y="3582194"/>
            <a:ext cx="458788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2"/>
          <a:srcRect l="68271"/>
          <a:stretch>
            <a:fillRect/>
          </a:stretch>
        </p:blipFill>
        <p:spPr bwMode="auto">
          <a:xfrm>
            <a:off x="6172200" y="2819400"/>
            <a:ext cx="276225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524000"/>
            <a:ext cx="3324225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93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371600"/>
            <a:ext cx="3581400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939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609600" y="4343400"/>
            <a:ext cx="7286625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9398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2000" y="5410200"/>
            <a:ext cx="56864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9399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2000" y="6019800"/>
            <a:ext cx="40767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9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9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(Contd..)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143000"/>
            <a:ext cx="26670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05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r="3744"/>
          <a:stretch>
            <a:fillRect/>
          </a:stretch>
        </p:blipFill>
        <p:spPr bwMode="auto">
          <a:xfrm>
            <a:off x="3037693" y="1295400"/>
            <a:ext cx="5877707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228600" y="6248400"/>
            <a:ext cx="358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Hook – as an example of particle assumption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724400" y="525780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Rail road wheel –rigid body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Example </a:t>
            </a:r>
            <a:r>
              <a:rPr lang="en-US" dirty="0" smtClean="0"/>
              <a:t>(Contd.)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4191000"/>
            <a:ext cx="7239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04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00" y="1066800"/>
            <a:ext cx="2609850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042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228600" y="1295400"/>
            <a:ext cx="3400425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0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0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Problem 5</a:t>
            </a:r>
            <a:endParaRPr lang="en-US" sz="6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31</a:t>
            </a:fld>
            <a:endParaRPr lang="en-US" dirty="0"/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25" y="1295400"/>
            <a:ext cx="3000375" cy="348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638300"/>
            <a:ext cx="548640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4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0" y="4457700"/>
            <a:ext cx="49339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45" name="Picture 5"/>
          <p:cNvPicPr>
            <a:picLocks noChangeAspect="1" noChangeArrowheads="1"/>
          </p:cNvPicPr>
          <p:nvPr/>
        </p:nvPicPr>
        <p:blipFill>
          <a:blip r:embed="rId5"/>
          <a:srcRect t="16000" r="45887" b="54667"/>
          <a:stretch>
            <a:fillRect/>
          </a:stretch>
        </p:blipFill>
        <p:spPr bwMode="auto">
          <a:xfrm>
            <a:off x="304800" y="5105400"/>
            <a:ext cx="2819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46" name="Picture 6"/>
          <p:cNvPicPr>
            <a:picLocks noChangeAspect="1" noChangeArrowheads="1"/>
          </p:cNvPicPr>
          <p:nvPr/>
        </p:nvPicPr>
        <p:blipFill>
          <a:blip r:embed="rId5"/>
          <a:srcRect l="7313" t="44667" b="26000"/>
          <a:stretch>
            <a:fillRect/>
          </a:stretch>
        </p:blipFill>
        <p:spPr bwMode="auto">
          <a:xfrm>
            <a:off x="3276600" y="5334000"/>
            <a:ext cx="482917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47" name="Picture 7"/>
          <p:cNvPicPr>
            <a:picLocks noChangeAspect="1" noChangeArrowheads="1"/>
          </p:cNvPicPr>
          <p:nvPr/>
        </p:nvPicPr>
        <p:blipFill>
          <a:blip r:embed="rId5"/>
          <a:srcRect l="6124" t="71333" r="14899"/>
          <a:stretch>
            <a:fillRect/>
          </a:stretch>
        </p:blipFill>
        <p:spPr bwMode="auto">
          <a:xfrm>
            <a:off x="381000" y="6038850"/>
            <a:ext cx="411480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0" y="1214735"/>
            <a:ext cx="746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Find the resultant moment for the system shown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1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1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Single Equivalent Force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Analysis of any system requires simplification</a:t>
            </a:r>
          </a:p>
          <a:p>
            <a:r>
              <a:rPr lang="en-US" dirty="0" smtClean="0"/>
              <a:t>A system acted upon by many forces and couples can be first converted in to single resultant force and single resultant moment system.</a:t>
            </a:r>
          </a:p>
          <a:p>
            <a:r>
              <a:rPr lang="en-US" dirty="0" smtClean="0"/>
              <a:t>This can be further reduced into a single equivalent force system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32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/>
          <a:srcRect r="44767"/>
          <a:stretch>
            <a:fillRect/>
          </a:stretch>
        </p:blipFill>
        <p:spPr bwMode="auto">
          <a:xfrm>
            <a:off x="685800" y="4343400"/>
            <a:ext cx="24384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Single Equivalent Force (Contd.)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229600" cy="4525963"/>
          </a:xfrm>
        </p:spPr>
        <p:txBody>
          <a:bodyPr/>
          <a:lstStyle/>
          <a:p>
            <a:r>
              <a:rPr lang="en-US" dirty="0" smtClean="0"/>
              <a:t>For a concurrent system,  in which the lines of action of all the forces intersect at a common point O, the force system produces no moment about this point. </a:t>
            </a:r>
          </a:p>
          <a:p>
            <a:r>
              <a:rPr lang="en-US" i="1" dirty="0" smtClean="0"/>
              <a:t>As a result,  the equivalent system can be represented by a </a:t>
            </a:r>
            <a:r>
              <a:rPr lang="en-US" dirty="0" smtClean="0"/>
              <a:t>single resultant force F</a:t>
            </a:r>
            <a:r>
              <a:rPr lang="en-US" baseline="-25000" dirty="0" smtClean="0"/>
              <a:t>R</a:t>
            </a:r>
            <a:r>
              <a:rPr lang="en-US" dirty="0" smtClean="0"/>
              <a:t> 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33</a:t>
            </a:fld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 l="53507"/>
          <a:stretch>
            <a:fillRect/>
          </a:stretch>
        </p:blipFill>
        <p:spPr bwMode="auto">
          <a:xfrm>
            <a:off x="3048000" y="4343400"/>
            <a:ext cx="2052536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Single Equivalent Force (Contd.)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1"/>
            <a:ext cx="8229600" cy="38100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For a coplanar system of force the lines of action of all the forces lie in the same plane. </a:t>
            </a:r>
            <a:endParaRPr lang="en-US" i="1" dirty="0" smtClean="0"/>
          </a:p>
          <a:p>
            <a:r>
              <a:rPr lang="en-US" dirty="0" smtClean="0"/>
              <a:t>So the resultant force of this system also lies in this plane.</a:t>
            </a:r>
          </a:p>
          <a:p>
            <a:r>
              <a:rPr lang="en-US" dirty="0" smtClean="0"/>
              <a:t>Furthermore, the moment of each of the forces about any point 0 is directed perpendicular to this plane. </a:t>
            </a:r>
          </a:p>
          <a:p>
            <a:r>
              <a:rPr lang="en-US" dirty="0" smtClean="0"/>
              <a:t>Thus,  the resultant moment M</a:t>
            </a:r>
            <a:r>
              <a:rPr lang="en-US" baseline="-25000" dirty="0" smtClean="0"/>
              <a:t>R</a:t>
            </a:r>
            <a:r>
              <a:rPr lang="en-US" dirty="0" smtClean="0"/>
              <a:t> and resultant force F</a:t>
            </a:r>
            <a:r>
              <a:rPr lang="en-US" baseline="-25000" dirty="0" smtClean="0"/>
              <a:t>R</a:t>
            </a:r>
            <a:r>
              <a:rPr lang="en-US" dirty="0" smtClean="0"/>
              <a:t> will be </a:t>
            </a:r>
            <a:r>
              <a:rPr lang="en-US" i="1" dirty="0" smtClean="0"/>
              <a:t>mutually perpendicular.</a:t>
            </a:r>
          </a:p>
          <a:p>
            <a:r>
              <a:rPr lang="en-US" i="1" dirty="0" smtClean="0"/>
              <a:t>The resultant moment can be replaced by moving the </a:t>
            </a:r>
            <a:r>
              <a:rPr lang="en-US" dirty="0" smtClean="0"/>
              <a:t>resultant force F</a:t>
            </a:r>
            <a:r>
              <a:rPr lang="en-US" baseline="-25000" dirty="0" smtClean="0"/>
              <a:t>R </a:t>
            </a:r>
            <a:r>
              <a:rPr lang="en-US" dirty="0" smtClean="0"/>
              <a:t>to a perpendicular or moment arm distance </a:t>
            </a:r>
            <a:r>
              <a:rPr lang="en-US" i="1" dirty="0" smtClean="0"/>
              <a:t>d away </a:t>
            </a:r>
            <a:r>
              <a:rPr lang="en-US" dirty="0" smtClean="0"/>
              <a:t>from point </a:t>
            </a:r>
            <a:r>
              <a:rPr lang="en-US" i="1" dirty="0" smtClean="0"/>
              <a:t>0 such that F</a:t>
            </a:r>
            <a:r>
              <a:rPr lang="en-US" i="1" baseline="-25000" dirty="0" smtClean="0"/>
              <a:t>R</a:t>
            </a:r>
            <a:r>
              <a:rPr lang="en-US" i="1" dirty="0" smtClean="0"/>
              <a:t> produces the  same  moment M</a:t>
            </a:r>
            <a:r>
              <a:rPr lang="en-US" i="1" baseline="-25000" dirty="0" smtClean="0"/>
              <a:t>RO</a:t>
            </a:r>
            <a:r>
              <a:rPr lang="en-US" i="1" dirty="0" smtClean="0"/>
              <a:t> about </a:t>
            </a:r>
            <a:r>
              <a:rPr lang="en-US" dirty="0" smtClean="0"/>
              <a:t>point </a:t>
            </a:r>
            <a:r>
              <a:rPr lang="en-US" i="1" dirty="0" smtClean="0"/>
              <a:t>O. </a:t>
            </a:r>
          </a:p>
          <a:p>
            <a:r>
              <a:rPr lang="en-US" i="1" dirty="0" smtClean="0"/>
              <a:t>This distance d can be determined from the scalar </a:t>
            </a:r>
            <a:r>
              <a:rPr lang="en-US" dirty="0" smtClean="0"/>
              <a:t>equation </a:t>
            </a:r>
            <a:r>
              <a:rPr lang="en-US" i="1" dirty="0" smtClean="0"/>
              <a:t>(M</a:t>
            </a:r>
            <a:r>
              <a:rPr lang="en-US" i="1" baseline="-25000" dirty="0" smtClean="0"/>
              <a:t>R</a:t>
            </a:r>
            <a:r>
              <a:rPr lang="en-US" i="1" dirty="0" smtClean="0"/>
              <a:t>)o = </a:t>
            </a:r>
            <a:r>
              <a:rPr lang="en-US" i="1" dirty="0" err="1" smtClean="0"/>
              <a:t>F</a:t>
            </a:r>
            <a:r>
              <a:rPr lang="en-US" i="1" baseline="-25000" dirty="0" err="1" smtClean="0"/>
              <a:t>R</a:t>
            </a:r>
            <a:r>
              <a:rPr lang="en-US" i="1" dirty="0" err="1" smtClean="0"/>
              <a:t>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34</a:t>
            </a:fld>
            <a:endParaRPr lang="en-US" dirty="0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/>
          <a:srcRect r="70554"/>
          <a:stretch>
            <a:fillRect/>
          </a:stretch>
        </p:blipFill>
        <p:spPr bwMode="auto">
          <a:xfrm>
            <a:off x="398379" y="4343400"/>
            <a:ext cx="1963821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 l="29446" r="37419"/>
          <a:stretch>
            <a:fillRect/>
          </a:stretch>
        </p:blipFill>
        <p:spPr bwMode="auto">
          <a:xfrm>
            <a:off x="2362200" y="4343400"/>
            <a:ext cx="220980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 l="62581"/>
          <a:stretch>
            <a:fillRect/>
          </a:stretch>
        </p:blipFill>
        <p:spPr bwMode="auto">
          <a:xfrm>
            <a:off x="4572000" y="4343400"/>
            <a:ext cx="249555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5486400" cy="452596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For the parallel force </a:t>
            </a:r>
            <a:r>
              <a:rPr lang="en-US" i="1" dirty="0" smtClean="0"/>
              <a:t> system as shown in Figure, </a:t>
            </a:r>
            <a:r>
              <a:rPr lang="en-US" dirty="0" smtClean="0"/>
              <a:t> forces are  parallel to the y axis. </a:t>
            </a:r>
          </a:p>
          <a:p>
            <a:r>
              <a:rPr lang="en-US" dirty="0" smtClean="0"/>
              <a:t>Thus,  the resultant force  F</a:t>
            </a:r>
            <a:r>
              <a:rPr lang="en-US" baseline="-25000" dirty="0" smtClean="0"/>
              <a:t>R</a:t>
            </a:r>
            <a:r>
              <a:rPr lang="en-US" dirty="0" smtClean="0"/>
              <a:t> at point </a:t>
            </a:r>
            <a:r>
              <a:rPr lang="en-US" i="1" dirty="0" smtClean="0"/>
              <a:t>0 must also be parallel this axis. </a:t>
            </a:r>
          </a:p>
          <a:p>
            <a:r>
              <a:rPr lang="en-US" dirty="0" smtClean="0"/>
              <a:t>The moment produced by each force lies in the plane o f the plate, and so the resultant couple moment, </a:t>
            </a:r>
            <a:r>
              <a:rPr lang="en-US" i="1" dirty="0" smtClean="0"/>
              <a:t>M</a:t>
            </a:r>
            <a:r>
              <a:rPr lang="en-US" i="1" baseline="-25000" dirty="0" smtClean="0"/>
              <a:t>R</a:t>
            </a:r>
            <a:r>
              <a:rPr lang="en-US" i="1" dirty="0" smtClean="0"/>
              <a:t>. will also lie in this plane along the </a:t>
            </a:r>
            <a:r>
              <a:rPr lang="en-US" dirty="0" smtClean="0"/>
              <a:t>moment axis a, since F</a:t>
            </a:r>
            <a:r>
              <a:rPr lang="en-US" baseline="-25000" dirty="0" smtClean="0"/>
              <a:t>R  </a:t>
            </a:r>
            <a:r>
              <a:rPr lang="en-US" dirty="0" smtClean="0"/>
              <a:t>and </a:t>
            </a:r>
            <a:r>
              <a:rPr lang="en-US" i="1" dirty="0" smtClean="0"/>
              <a:t>M</a:t>
            </a:r>
            <a:r>
              <a:rPr lang="en-US" i="1" baseline="-25000" dirty="0" smtClean="0"/>
              <a:t>R </a:t>
            </a:r>
            <a:r>
              <a:rPr lang="en-US" dirty="0" smtClean="0"/>
              <a:t>o are mutually perpendicular. </a:t>
            </a:r>
          </a:p>
          <a:p>
            <a:r>
              <a:rPr lang="en-US" dirty="0" smtClean="0"/>
              <a:t>As a result,  the force system can be further reduced to an equivalent single resultant force F,  acting through point </a:t>
            </a:r>
            <a:r>
              <a:rPr lang="en-US" i="1" dirty="0" smtClean="0"/>
              <a:t>P located on the perpendicular b </a:t>
            </a:r>
            <a:r>
              <a:rPr lang="en-US" dirty="0" smtClean="0"/>
              <a:t>axis</a:t>
            </a:r>
          </a:p>
          <a:p>
            <a:r>
              <a:rPr lang="en-US" i="1" dirty="0" smtClean="0"/>
              <a:t>The distance d along the b axis from point 0 requires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5943600" cy="1143000"/>
          </a:xfrm>
          <a:prstGeom prst="rect">
            <a:avLst/>
          </a:prstGeom>
          <a:solidFill>
            <a:srgbClr val="199513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Single Equivalent Force (Contd.)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199" y="5715000"/>
            <a:ext cx="443345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3"/>
          <a:srcRect r="70359"/>
          <a:stretch>
            <a:fillRect/>
          </a:stretch>
        </p:blipFill>
        <p:spPr bwMode="auto">
          <a:xfrm>
            <a:off x="6324600" y="1219200"/>
            <a:ext cx="1885950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3"/>
          <a:srcRect l="29641" r="34431"/>
          <a:stretch>
            <a:fillRect/>
          </a:stretch>
        </p:blipFill>
        <p:spPr bwMode="auto">
          <a:xfrm>
            <a:off x="6096000" y="2667000"/>
            <a:ext cx="2286000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8133" name="Picture 5"/>
          <p:cNvPicPr>
            <a:picLocks noChangeAspect="1" noChangeArrowheads="1"/>
          </p:cNvPicPr>
          <p:nvPr/>
        </p:nvPicPr>
        <p:blipFill>
          <a:blip r:embed="rId3"/>
          <a:srcRect l="65569"/>
          <a:stretch>
            <a:fillRect/>
          </a:stretch>
        </p:blipFill>
        <p:spPr bwMode="auto">
          <a:xfrm>
            <a:off x="6324600" y="4495800"/>
            <a:ext cx="2190750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8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8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UDL.bmp"/>
          <p:cNvPicPr>
            <a:picLocks noChangeAspect="1"/>
          </p:cNvPicPr>
          <p:nvPr/>
        </p:nvPicPr>
        <p:blipFill>
          <a:blip r:embed="rId2"/>
          <a:srcRect l="21360" t="6667" r="55926" b="78889"/>
          <a:stretch>
            <a:fillRect/>
          </a:stretch>
        </p:blipFill>
        <p:spPr>
          <a:xfrm>
            <a:off x="838200" y="1752600"/>
            <a:ext cx="3640016" cy="20574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534400" cy="4953000"/>
          </a:xfrm>
        </p:spPr>
        <p:txBody>
          <a:bodyPr>
            <a:normAutofit fontScale="92500"/>
          </a:bodyPr>
          <a:lstStyle/>
          <a:p>
            <a:r>
              <a:rPr lang="en-US" sz="2400" dirty="0" smtClean="0"/>
              <a:t>If there is a distributed force system as shown in  the figures below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For case shown above, the uniformly distributed load 6kN/m can be represented by a single force </a:t>
            </a:r>
          </a:p>
          <a:p>
            <a:pPr lvl="1"/>
            <a:r>
              <a:rPr lang="en-US" sz="2000" dirty="0" smtClean="0"/>
              <a:t>whose magnitude equals to magnitude of the UDL times </a:t>
            </a:r>
          </a:p>
          <a:p>
            <a:pPr lvl="1"/>
            <a:r>
              <a:rPr lang="en-US" sz="2000" dirty="0" smtClean="0"/>
              <a:t>the length along which it is distributed </a:t>
            </a:r>
          </a:p>
          <a:p>
            <a:pPr lvl="1"/>
            <a:r>
              <a:rPr lang="en-US" sz="2000" dirty="0" smtClean="0"/>
              <a:t>And its position would be middle of the length along which it is distributed</a:t>
            </a:r>
          </a:p>
          <a:p>
            <a:pPr lvl="1"/>
            <a:r>
              <a:rPr lang="en-US" sz="2000" dirty="0" smtClean="0"/>
              <a:t>For the loading shown, it is 6 X 6=36 </a:t>
            </a:r>
            <a:r>
              <a:rPr lang="en-US" sz="2000" dirty="0" err="1" smtClean="0"/>
              <a:t>kN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5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199513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Single Equivalent Force (Contd.)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10" name="Picture 9" descr="UDL.bmp"/>
          <p:cNvPicPr>
            <a:picLocks noChangeAspect="1"/>
          </p:cNvPicPr>
          <p:nvPr/>
        </p:nvPicPr>
        <p:blipFill>
          <a:blip r:embed="rId3"/>
          <a:srcRect l="19385" t="11111" r="54938" b="78890"/>
          <a:stretch>
            <a:fillRect/>
          </a:stretch>
        </p:blipFill>
        <p:spPr>
          <a:xfrm>
            <a:off x="4436532" y="2362200"/>
            <a:ext cx="4326467" cy="1497623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 rot="5400000">
            <a:off x="6324600" y="2286000"/>
            <a:ext cx="608806" cy="7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705600" y="18288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36 </a:t>
            </a:r>
            <a:r>
              <a:rPr lang="en-US" dirty="0" err="1" smtClean="0"/>
              <a:t>kN</a:t>
            </a: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4953000" y="3200400"/>
            <a:ext cx="16764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6515100" y="3162300"/>
            <a:ext cx="228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 descr="UDL.bmp"/>
          <p:cNvPicPr>
            <a:picLocks noChangeAspect="1"/>
          </p:cNvPicPr>
          <p:nvPr/>
        </p:nvPicPr>
        <p:blipFill>
          <a:blip r:embed="rId3"/>
          <a:srcRect l="31043" t="17216" r="64887" b="80240"/>
          <a:stretch>
            <a:fillRect/>
          </a:stretch>
        </p:blipFill>
        <p:spPr>
          <a:xfrm>
            <a:off x="5410200" y="2971800"/>
            <a:ext cx="685800" cy="381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5105400"/>
            <a:ext cx="3848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382000" cy="4953000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For  the variably distributed loading shown in Figure below: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The single force representation can be obtained as</a:t>
            </a:r>
          </a:p>
          <a:p>
            <a:pPr lvl="1"/>
            <a:r>
              <a:rPr lang="en-US" sz="2000" dirty="0" smtClean="0"/>
              <a:t>The  magnitude of the equivalent force is equal to the area of the triangle formed by the VDL which is ½ ( b X h)</a:t>
            </a:r>
          </a:p>
          <a:p>
            <a:pPr lvl="1"/>
            <a:endParaRPr lang="en-US" sz="2000" dirty="0" smtClean="0"/>
          </a:p>
          <a:p>
            <a:pPr lvl="1"/>
            <a:r>
              <a:rPr lang="en-US" sz="2000" dirty="0" smtClean="0"/>
              <a:t>the length along which it is distributed </a:t>
            </a:r>
          </a:p>
          <a:p>
            <a:pPr lvl="1"/>
            <a:r>
              <a:rPr lang="en-US" sz="2000" dirty="0" smtClean="0"/>
              <a:t>And its position would be at the </a:t>
            </a:r>
            <a:r>
              <a:rPr lang="en-US" sz="2000" dirty="0" err="1" smtClean="0"/>
              <a:t>centroid</a:t>
            </a:r>
            <a:r>
              <a:rPr lang="en-US" sz="2000" dirty="0" smtClean="0"/>
              <a:t> of triangle which is 1/3 h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5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199513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Single Equivalent Force (Contd.)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1752600"/>
            <a:ext cx="3154801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05400" y="1905000"/>
            <a:ext cx="2590800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8135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0" y="6172200"/>
            <a:ext cx="2514600" cy="420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8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8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229600" cy="4525963"/>
          </a:xfrm>
        </p:spPr>
        <p:txBody>
          <a:bodyPr/>
          <a:lstStyle/>
          <a:p>
            <a:r>
              <a:rPr lang="en-US" dirty="0" smtClean="0"/>
              <a:t>Determine the resultant force and specify where it acts on the beam measured from </a:t>
            </a:r>
            <a:r>
              <a:rPr lang="en-US" i="1" dirty="0" smtClean="0"/>
              <a:t>A .</a:t>
            </a:r>
          </a:p>
          <a:p>
            <a:r>
              <a:rPr lang="en-US" i="1" dirty="0" smtClean="0"/>
              <a:t>(</a:t>
            </a:r>
            <a:r>
              <a:rPr lang="en-US" i="1" dirty="0" err="1" smtClean="0"/>
              <a:t>Ans</a:t>
            </a:r>
            <a:r>
              <a:rPr lang="en-US" i="1" dirty="0" smtClean="0"/>
              <a:t>: 24.75 </a:t>
            </a:r>
            <a:r>
              <a:rPr lang="en-US" i="1" dirty="0" err="1" smtClean="0"/>
              <a:t>kN</a:t>
            </a:r>
            <a:r>
              <a:rPr lang="en-US" i="1" dirty="0" smtClean="0"/>
              <a:t> and 2.59 m)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38</a:t>
            </a:fld>
            <a:endParaRPr lang="en-US" dirty="0"/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2895600"/>
            <a:ext cx="6685853" cy="344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Free Body Diagram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 complete understanding of all the known and unknown external forces for the successful application of the equilibrium equations  is required </a:t>
            </a:r>
          </a:p>
          <a:p>
            <a:r>
              <a:rPr lang="en-US" dirty="0" smtClean="0"/>
              <a:t>The best way to  account for these forces is to draw a free-body diagram.</a:t>
            </a:r>
          </a:p>
          <a:p>
            <a:r>
              <a:rPr lang="en-US" dirty="0" smtClean="0"/>
              <a:t>This diagram is a sketch of the outlined shape of the body,  which is isolated </a:t>
            </a:r>
            <a:r>
              <a:rPr lang="en-US" i="1" dirty="0" smtClean="0"/>
              <a:t>from its surroundings (free </a:t>
            </a:r>
            <a:r>
              <a:rPr lang="en-US" dirty="0" smtClean="0"/>
              <a:t>body).</a:t>
            </a:r>
          </a:p>
          <a:p>
            <a:r>
              <a:rPr lang="en-US" dirty="0" smtClean="0"/>
              <a:t>It also shows all the forces and moments that the surroundings exert </a:t>
            </a:r>
            <a:r>
              <a:rPr lang="en-US" i="1" dirty="0" smtClean="0"/>
              <a:t>on the body.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39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700" b="1" dirty="0" smtClean="0"/>
              <a:t>UNIT II EQUILIBRIUM OF RIGID BODIES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4000" dirty="0" smtClean="0"/>
              <a:t>SYLLABUS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Moments and Couples – Moment of a force about a point and about an axis –</a:t>
            </a:r>
            <a:r>
              <a:rPr lang="en-US" dirty="0" err="1" smtClean="0"/>
              <a:t>Vectorial</a:t>
            </a:r>
            <a:r>
              <a:rPr lang="en-US" dirty="0" smtClean="0"/>
              <a:t> representation of moments and couples – Scalar components of a moment –</a:t>
            </a:r>
            <a:r>
              <a:rPr lang="en-US" dirty="0" err="1" smtClean="0"/>
              <a:t>Varignon’s</a:t>
            </a:r>
            <a:r>
              <a:rPr lang="en-US" dirty="0" smtClean="0"/>
              <a:t> theorem</a:t>
            </a:r>
          </a:p>
          <a:p>
            <a:r>
              <a:rPr lang="en-US" dirty="0" smtClean="0"/>
              <a:t>Free body diagram – Types of supports and their reactions – requirements of stable equilibrium  </a:t>
            </a:r>
          </a:p>
          <a:p>
            <a:r>
              <a:rPr lang="en-US" dirty="0" smtClean="0"/>
              <a:t>Equilibrium of Rigid bodies in two dimensions </a:t>
            </a:r>
          </a:p>
          <a:p>
            <a:r>
              <a:rPr lang="en-US" dirty="0" smtClean="0"/>
              <a:t>Equilibrium of Rigid bodies in three dimensions Examples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Support Reactions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 body will have six degrees of freedom in space</a:t>
            </a:r>
          </a:p>
          <a:p>
            <a:r>
              <a:rPr lang="en-US" dirty="0" smtClean="0"/>
              <a:t>When ever it is constrained or restricted to move it will  produce reactions (forces)</a:t>
            </a:r>
          </a:p>
          <a:p>
            <a:r>
              <a:rPr lang="en-US" dirty="0" smtClean="0"/>
              <a:t>If it is not allowed to translate it will produce </a:t>
            </a:r>
            <a:r>
              <a:rPr lang="en-US" i="1" dirty="0" smtClean="0"/>
              <a:t>forces and</a:t>
            </a:r>
          </a:p>
          <a:p>
            <a:r>
              <a:rPr lang="en-US" dirty="0" smtClean="0"/>
              <a:t>If the rotation is restricted, it will give rise to </a:t>
            </a:r>
            <a:r>
              <a:rPr lang="en-US" i="1" dirty="0" smtClean="0"/>
              <a:t>moments</a:t>
            </a:r>
          </a:p>
          <a:p>
            <a:r>
              <a:rPr lang="en-US" dirty="0" smtClean="0"/>
              <a:t>A support may arrest some of the rotations and/ or translations and hence it produces reactive forces and moments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40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Support Reactions in 2D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382000" cy="4525963"/>
          </a:xfrm>
        </p:spPr>
        <p:txBody>
          <a:bodyPr>
            <a:normAutofit fontScale="92500" lnSpcReduction="10000"/>
          </a:bodyPr>
          <a:lstStyle/>
          <a:p>
            <a:pPr lvl="6"/>
            <a:r>
              <a:rPr lang="en-US" dirty="0" smtClean="0"/>
              <a:t>Roller Support </a:t>
            </a:r>
          </a:p>
          <a:p>
            <a:pPr lvl="7">
              <a:buNone/>
            </a:pPr>
            <a:r>
              <a:rPr lang="en-US" dirty="0" smtClean="0"/>
              <a:t>–restricts translation in y direction</a:t>
            </a:r>
          </a:p>
          <a:p>
            <a:pPr lvl="7">
              <a:buNone/>
            </a:pPr>
            <a:r>
              <a:rPr lang="en-US" dirty="0" smtClean="0"/>
              <a:t>–reaction force developed in y direction</a:t>
            </a:r>
          </a:p>
          <a:p>
            <a:pPr lvl="7">
              <a:buNone/>
            </a:pPr>
            <a:endParaRPr lang="en-US" dirty="0" smtClean="0"/>
          </a:p>
          <a:p>
            <a:pPr lvl="6"/>
            <a:r>
              <a:rPr lang="en-US" dirty="0" smtClean="0"/>
              <a:t>Hinged or Pinned Support</a:t>
            </a:r>
          </a:p>
          <a:p>
            <a:pPr lvl="6">
              <a:buNone/>
            </a:pPr>
            <a:r>
              <a:rPr lang="en-US" dirty="0" smtClean="0"/>
              <a:t>	 – restricts translations in  x as well as y direction</a:t>
            </a:r>
          </a:p>
          <a:p>
            <a:pPr lvl="6">
              <a:buNone/>
            </a:pPr>
            <a:r>
              <a:rPr lang="en-US" dirty="0" smtClean="0"/>
              <a:t>	 – reaction forces developed in  x as well as y direction</a:t>
            </a:r>
          </a:p>
          <a:p>
            <a:pPr lvl="6">
              <a:buNone/>
            </a:pPr>
            <a:endParaRPr lang="en-US" dirty="0" smtClean="0"/>
          </a:p>
          <a:p>
            <a:pPr lvl="6"/>
            <a:r>
              <a:rPr lang="en-US" dirty="0" smtClean="0"/>
              <a:t>Fixed Support </a:t>
            </a:r>
          </a:p>
          <a:p>
            <a:pPr lvl="6">
              <a:buNone/>
            </a:pPr>
            <a:r>
              <a:rPr lang="en-US" dirty="0" smtClean="0"/>
              <a:t> – restricts translations in  x and y direction and also the rotation .</a:t>
            </a:r>
          </a:p>
          <a:p>
            <a:pPr lvl="6">
              <a:buNone/>
            </a:pPr>
            <a:r>
              <a:rPr lang="en-US" dirty="0" smtClean="0"/>
              <a:t>– reaction forces developed in x and y direction and a reactive moment developed .</a:t>
            </a:r>
          </a:p>
          <a:p>
            <a:pPr lvl="6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41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11940" r="52239" b="87134"/>
          <a:stretch>
            <a:fillRect/>
          </a:stretch>
        </p:blipFill>
        <p:spPr bwMode="auto">
          <a:xfrm>
            <a:off x="0" y="1371600"/>
            <a:ext cx="1371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 l="49194" t="22456" r="16418" b="65193"/>
          <a:stretch>
            <a:fillRect/>
          </a:stretch>
        </p:blipFill>
        <p:spPr bwMode="auto">
          <a:xfrm>
            <a:off x="0" y="2590800"/>
            <a:ext cx="1371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 l="52537" t="47719" b="34035"/>
          <a:stretch>
            <a:fillRect/>
          </a:stretch>
        </p:blipFill>
        <p:spPr bwMode="auto">
          <a:xfrm>
            <a:off x="1295400" y="2514600"/>
            <a:ext cx="2016369" cy="131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 t="74386" r="59403" b="11579"/>
          <a:stretch>
            <a:fillRect/>
          </a:stretch>
        </p:blipFill>
        <p:spPr bwMode="auto">
          <a:xfrm>
            <a:off x="0" y="3962399"/>
            <a:ext cx="1524000" cy="896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/>
          <a:srcRect l="61691" r="6866" b="83625"/>
          <a:stretch>
            <a:fillRect/>
          </a:stretch>
        </p:blipFill>
        <p:spPr bwMode="auto">
          <a:xfrm>
            <a:off x="1905000" y="1371600"/>
            <a:ext cx="120396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/>
          <a:srcRect l="47761" t="71579" b="4561"/>
          <a:stretch>
            <a:fillRect/>
          </a:stretch>
        </p:blipFill>
        <p:spPr bwMode="auto">
          <a:xfrm>
            <a:off x="1524000" y="3809999"/>
            <a:ext cx="1828800" cy="1421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3997B-00FA-4D70-AC42-D4CE8C570FB2}" type="slidenum">
              <a:rPr lang="en-US"/>
              <a:pPr/>
              <a:t>42</a:t>
            </a:fld>
            <a:endParaRPr lang="en-US"/>
          </a:p>
        </p:txBody>
      </p:sp>
      <p:pic>
        <p:nvPicPr>
          <p:cNvPr id="53265" name="Picture 17"/>
          <p:cNvPicPr>
            <a:picLocks noChangeAspect="1" noChangeArrowheads="1"/>
          </p:cNvPicPr>
          <p:nvPr/>
        </p:nvPicPr>
        <p:blipFill>
          <a:blip r:embed="rId2"/>
          <a:srcRect t="16997" b="17017"/>
          <a:stretch>
            <a:fillRect/>
          </a:stretch>
        </p:blipFill>
        <p:spPr bwMode="auto">
          <a:xfrm>
            <a:off x="0" y="914400"/>
            <a:ext cx="9142412" cy="5183187"/>
          </a:xfrm>
          <a:prstGeom prst="rect">
            <a:avLst/>
          </a:prstGeom>
          <a:noFill/>
        </p:spPr>
      </p:pic>
      <p:sp>
        <p:nvSpPr>
          <p:cNvPr id="53266" name="Rectangle 18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4953000" cy="762000"/>
          </a:xfrm>
          <a:ln/>
        </p:spPr>
        <p:txBody>
          <a:bodyPr>
            <a:normAutofit fontScale="90000"/>
          </a:bodyPr>
          <a:lstStyle/>
          <a:p>
            <a:pPr algn="l"/>
            <a:r>
              <a:rPr lang="en-US" sz="3200" dirty="0" smtClean="0"/>
              <a:t>Support Reactions (Contd..)</a:t>
            </a:r>
            <a:endParaRPr lang="en-US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Support Reactions (Contd..)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43</a:t>
            </a:fld>
            <a:endParaRPr lang="en-US" dirty="0"/>
          </a:p>
        </p:txBody>
      </p:sp>
      <p:pic>
        <p:nvPicPr>
          <p:cNvPr id="307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1447800"/>
            <a:ext cx="8504126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Support Reactions (Contd..)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44</a:t>
            </a:fld>
            <a:endParaRPr lang="en-US" dirty="0"/>
          </a:p>
        </p:txBody>
      </p:sp>
      <p:pic>
        <p:nvPicPr>
          <p:cNvPr id="501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399" y="1447800"/>
            <a:ext cx="8335617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Support Reactions (Contd..)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45</a:t>
            </a:fld>
            <a:endParaRPr lang="en-US" dirty="0"/>
          </a:p>
        </p:txBody>
      </p:sp>
      <p:pic>
        <p:nvPicPr>
          <p:cNvPr id="512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600200"/>
            <a:ext cx="698621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2895600"/>
            <a:ext cx="71628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45" name="Rectangle 9"/>
          <p:cNvSpPr>
            <a:spLocks noChangeArrowheads="1"/>
          </p:cNvSpPr>
          <p:nvPr/>
        </p:nvSpPr>
        <p:spPr bwMode="auto">
          <a:xfrm>
            <a:off x="6705600" y="2133600"/>
            <a:ext cx="1600200" cy="2057400"/>
          </a:xfrm>
          <a:prstGeom prst="rect">
            <a:avLst/>
          </a:prstGeom>
          <a:solidFill>
            <a:srgbClr val="00B8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B8FF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Reactions in 3D</a:t>
            </a:r>
            <a:endParaRPr lang="en-US" dirty="0"/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3352800" y="2590800"/>
            <a:ext cx="1295400" cy="1219200"/>
            <a:chOff x="3264" y="1296"/>
            <a:chExt cx="816" cy="768"/>
          </a:xfrm>
        </p:grpSpPr>
        <p:sp>
          <p:nvSpPr>
            <p:cNvPr id="142352" name="Oval 16"/>
            <p:cNvSpPr>
              <a:spLocks noChangeArrowheads="1"/>
            </p:cNvSpPr>
            <p:nvPr/>
          </p:nvSpPr>
          <p:spPr bwMode="auto">
            <a:xfrm>
              <a:off x="3744" y="1344"/>
              <a:ext cx="288" cy="240"/>
            </a:xfrm>
            <a:prstGeom prst="ellipse">
              <a:avLst/>
            </a:prstGeom>
            <a:solidFill>
              <a:srgbClr val="D95E27"/>
            </a:solidFill>
            <a:ln w="9525">
              <a:round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rgbClr val="D95E27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42351" name="Oval 15"/>
            <p:cNvSpPr>
              <a:spLocks noChangeArrowheads="1"/>
            </p:cNvSpPr>
            <p:nvPr/>
          </p:nvSpPr>
          <p:spPr bwMode="auto">
            <a:xfrm>
              <a:off x="3648" y="1296"/>
              <a:ext cx="432" cy="432"/>
            </a:xfrm>
            <a:prstGeom prst="ellipse">
              <a:avLst/>
            </a:prstGeom>
            <a:solidFill>
              <a:srgbClr val="C4B73C"/>
            </a:solidFill>
            <a:ln w="9525">
              <a:round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100000" prstMaterial="legacyMatte">
              <a:bevelT w="13500" h="13500" prst="angle"/>
              <a:bevelB w="13500" h="13500" prst="angle"/>
              <a:extrusionClr>
                <a:srgbClr val="C4B73C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42350" name="Oval 14"/>
            <p:cNvSpPr>
              <a:spLocks noChangeArrowheads="1"/>
            </p:cNvSpPr>
            <p:nvPr/>
          </p:nvSpPr>
          <p:spPr bwMode="auto">
            <a:xfrm>
              <a:off x="3456" y="1632"/>
              <a:ext cx="288" cy="240"/>
            </a:xfrm>
            <a:prstGeom prst="ellipse">
              <a:avLst/>
            </a:prstGeom>
            <a:solidFill>
              <a:srgbClr val="D95E27"/>
            </a:solidFill>
            <a:ln w="9525">
              <a:round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rgbClr val="D95E27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42346" name="Oval 10"/>
            <p:cNvSpPr>
              <a:spLocks noChangeArrowheads="1"/>
            </p:cNvSpPr>
            <p:nvPr/>
          </p:nvSpPr>
          <p:spPr bwMode="auto">
            <a:xfrm>
              <a:off x="3408" y="1488"/>
              <a:ext cx="432" cy="432"/>
            </a:xfrm>
            <a:prstGeom prst="ellipse">
              <a:avLst/>
            </a:prstGeom>
            <a:solidFill>
              <a:srgbClr val="C4B73C"/>
            </a:solidFill>
            <a:ln w="9525">
              <a:round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100000" prstMaterial="legacyMatte">
              <a:bevelT w="13500" h="13500" prst="angle"/>
              <a:bevelB w="13500" h="13500" prst="angle"/>
              <a:extrusionClr>
                <a:srgbClr val="C4B73C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42347" name="Oval 11"/>
            <p:cNvSpPr>
              <a:spLocks noChangeArrowheads="1"/>
            </p:cNvSpPr>
            <p:nvPr/>
          </p:nvSpPr>
          <p:spPr bwMode="auto">
            <a:xfrm>
              <a:off x="3264" y="1824"/>
              <a:ext cx="288" cy="240"/>
            </a:xfrm>
            <a:prstGeom prst="ellipse">
              <a:avLst/>
            </a:prstGeom>
            <a:solidFill>
              <a:srgbClr val="D95E27"/>
            </a:solidFill>
            <a:ln w="9525">
              <a:round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rgbClr val="D95E27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</p:grpSp>
      <p:sp>
        <p:nvSpPr>
          <p:cNvPr id="142355" name="Oval 19"/>
          <p:cNvSpPr>
            <a:spLocks noChangeArrowheads="1"/>
          </p:cNvSpPr>
          <p:nvPr/>
        </p:nvSpPr>
        <p:spPr bwMode="auto">
          <a:xfrm>
            <a:off x="7239000" y="2819400"/>
            <a:ext cx="457200" cy="457200"/>
          </a:xfrm>
          <a:prstGeom prst="ellipse">
            <a:avLst/>
          </a:prstGeom>
          <a:solidFill>
            <a:schemeClr val="tx1"/>
          </a:solidFill>
          <a:ln w="9525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tx1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142356" name="Oval 20"/>
          <p:cNvSpPr>
            <a:spLocks noChangeArrowheads="1"/>
          </p:cNvSpPr>
          <p:nvPr/>
        </p:nvSpPr>
        <p:spPr bwMode="auto">
          <a:xfrm>
            <a:off x="7239000" y="2819400"/>
            <a:ext cx="457200" cy="45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prstMaterial="legacyMatte">
            <a:bevelT w="13500" h="13500" prst="angle"/>
            <a:bevelB w="13500" h="13500" prst="angle"/>
            <a:extrusionClr>
              <a:schemeClr val="bg1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142381" name="Line 45"/>
          <p:cNvSpPr>
            <a:spLocks noChangeShapeType="1"/>
          </p:cNvSpPr>
          <p:nvPr/>
        </p:nvSpPr>
        <p:spPr bwMode="auto">
          <a:xfrm flipH="1">
            <a:off x="2590800" y="3352800"/>
            <a:ext cx="1295400" cy="1447800"/>
          </a:xfrm>
          <a:prstGeom prst="line">
            <a:avLst/>
          </a:prstGeom>
          <a:noFill/>
          <a:ln w="38100">
            <a:solidFill>
              <a:srgbClr val="D95E27"/>
            </a:solidFill>
            <a:prstDash val="lg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2383" name="Line 47"/>
          <p:cNvSpPr>
            <a:spLocks noChangeShapeType="1"/>
          </p:cNvSpPr>
          <p:nvPr/>
        </p:nvSpPr>
        <p:spPr bwMode="auto">
          <a:xfrm>
            <a:off x="4495800" y="3124200"/>
            <a:ext cx="1752600" cy="0"/>
          </a:xfrm>
          <a:prstGeom prst="line">
            <a:avLst/>
          </a:prstGeom>
          <a:noFill/>
          <a:ln w="28575">
            <a:solidFill>
              <a:srgbClr val="D95E27"/>
            </a:solidFill>
            <a:prstDash val="lg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2384" name="Line 48"/>
          <p:cNvSpPr>
            <a:spLocks noChangeShapeType="1"/>
          </p:cNvSpPr>
          <p:nvPr/>
        </p:nvSpPr>
        <p:spPr bwMode="auto">
          <a:xfrm flipH="1">
            <a:off x="6096000" y="3124200"/>
            <a:ext cx="1295400" cy="1447800"/>
          </a:xfrm>
          <a:prstGeom prst="line">
            <a:avLst/>
          </a:prstGeom>
          <a:noFill/>
          <a:ln w="38100">
            <a:solidFill>
              <a:srgbClr val="D95E27"/>
            </a:solidFill>
            <a:prstDash val="lg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2385" name="Line 49"/>
          <p:cNvSpPr>
            <a:spLocks noChangeShapeType="1"/>
          </p:cNvSpPr>
          <p:nvPr/>
        </p:nvSpPr>
        <p:spPr bwMode="auto">
          <a:xfrm flipV="1">
            <a:off x="7391400" y="1143000"/>
            <a:ext cx="0" cy="1905000"/>
          </a:xfrm>
          <a:prstGeom prst="line">
            <a:avLst/>
          </a:prstGeom>
          <a:noFill/>
          <a:ln w="28575">
            <a:solidFill>
              <a:srgbClr val="D95E27"/>
            </a:solidFill>
            <a:prstDash val="lg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2386" name="Line 50"/>
          <p:cNvSpPr>
            <a:spLocks noChangeShapeType="1"/>
          </p:cNvSpPr>
          <p:nvPr/>
        </p:nvSpPr>
        <p:spPr bwMode="auto">
          <a:xfrm>
            <a:off x="7391400" y="3124200"/>
            <a:ext cx="2438400" cy="0"/>
          </a:xfrm>
          <a:prstGeom prst="line">
            <a:avLst/>
          </a:prstGeom>
          <a:noFill/>
          <a:ln w="28575">
            <a:solidFill>
              <a:srgbClr val="D95E27"/>
            </a:solidFill>
            <a:prstDash val="lg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2395" name="Text Box 59"/>
          <p:cNvSpPr txBox="1">
            <a:spLocks noChangeArrowheads="1"/>
          </p:cNvSpPr>
          <p:nvPr/>
        </p:nvSpPr>
        <p:spPr bwMode="auto">
          <a:xfrm>
            <a:off x="4267200" y="11430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chemeClr val="tx1"/>
                </a:solidFill>
              </a:rPr>
              <a:t>Z</a:t>
            </a:r>
          </a:p>
        </p:txBody>
      </p:sp>
      <p:sp>
        <p:nvSpPr>
          <p:cNvPr id="142396" name="Text Box 60"/>
          <p:cNvSpPr txBox="1">
            <a:spLocks noChangeArrowheads="1"/>
          </p:cNvSpPr>
          <p:nvPr/>
        </p:nvSpPr>
        <p:spPr bwMode="auto">
          <a:xfrm>
            <a:off x="3962400" y="9906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tx1"/>
                </a:solidFill>
              </a:rPr>
              <a:t>Y</a:t>
            </a:r>
          </a:p>
        </p:txBody>
      </p:sp>
      <p:sp>
        <p:nvSpPr>
          <p:cNvPr id="142397" name="Text Box 61"/>
          <p:cNvSpPr txBox="1">
            <a:spLocks noChangeArrowheads="1"/>
          </p:cNvSpPr>
          <p:nvPr/>
        </p:nvSpPr>
        <p:spPr bwMode="auto">
          <a:xfrm>
            <a:off x="2438400" y="41910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142398" name="Text Box 62"/>
          <p:cNvSpPr txBox="1">
            <a:spLocks noChangeArrowheads="1"/>
          </p:cNvSpPr>
          <p:nvPr/>
        </p:nvSpPr>
        <p:spPr bwMode="auto">
          <a:xfrm>
            <a:off x="7010400" y="9906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chemeClr val="tx1"/>
                </a:solidFill>
              </a:rPr>
              <a:t>Z</a:t>
            </a:r>
          </a:p>
        </p:txBody>
      </p:sp>
      <p:sp>
        <p:nvSpPr>
          <p:cNvPr id="142399" name="Text Box 63"/>
          <p:cNvSpPr txBox="1">
            <a:spLocks noChangeArrowheads="1"/>
          </p:cNvSpPr>
          <p:nvPr/>
        </p:nvSpPr>
        <p:spPr bwMode="auto">
          <a:xfrm>
            <a:off x="8801100" y="32004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chemeClr val="tx1"/>
                </a:solidFill>
              </a:rPr>
              <a:t>Y</a:t>
            </a:r>
          </a:p>
        </p:txBody>
      </p:sp>
      <p:sp>
        <p:nvSpPr>
          <p:cNvPr id="142400" name="Text Box 64"/>
          <p:cNvSpPr txBox="1">
            <a:spLocks noChangeArrowheads="1"/>
          </p:cNvSpPr>
          <p:nvPr/>
        </p:nvSpPr>
        <p:spPr bwMode="auto">
          <a:xfrm>
            <a:off x="6172200" y="3733800"/>
            <a:ext cx="685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142340" name="Rectangle 4"/>
          <p:cNvSpPr>
            <a:spLocks noChangeArrowheads="1"/>
          </p:cNvSpPr>
          <p:nvPr/>
        </p:nvSpPr>
        <p:spPr bwMode="auto">
          <a:xfrm>
            <a:off x="657225" y="1828800"/>
            <a:ext cx="1150938" cy="1452563"/>
          </a:xfrm>
          <a:prstGeom prst="rect">
            <a:avLst/>
          </a:prstGeom>
          <a:solidFill>
            <a:srgbClr val="00B8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B8FF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142341" name="Oval 5"/>
          <p:cNvSpPr>
            <a:spLocks noChangeArrowheads="1"/>
          </p:cNvSpPr>
          <p:nvPr/>
        </p:nvSpPr>
        <p:spPr bwMode="auto">
          <a:xfrm>
            <a:off x="931863" y="2259013"/>
            <a:ext cx="493712" cy="484187"/>
          </a:xfrm>
          <a:prstGeom prst="ellipse">
            <a:avLst/>
          </a:prstGeom>
          <a:solidFill>
            <a:srgbClr val="C4B73C"/>
          </a:solidFill>
          <a:ln w="9525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rgbClr val="C4B73C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142342" name="Oval 6"/>
          <p:cNvSpPr>
            <a:spLocks noChangeArrowheads="1"/>
          </p:cNvSpPr>
          <p:nvPr/>
        </p:nvSpPr>
        <p:spPr bwMode="auto">
          <a:xfrm>
            <a:off x="685800" y="2701925"/>
            <a:ext cx="330200" cy="269875"/>
          </a:xfrm>
          <a:prstGeom prst="ellipse">
            <a:avLst/>
          </a:prstGeom>
          <a:solidFill>
            <a:srgbClr val="D95E27"/>
          </a:solidFill>
          <a:ln w="9525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D95E27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142365" name="Line 29"/>
          <p:cNvSpPr>
            <a:spLocks noChangeShapeType="1"/>
          </p:cNvSpPr>
          <p:nvPr/>
        </p:nvSpPr>
        <p:spPr bwMode="auto">
          <a:xfrm flipH="1">
            <a:off x="0" y="2743200"/>
            <a:ext cx="931863" cy="1022350"/>
          </a:xfrm>
          <a:prstGeom prst="line">
            <a:avLst/>
          </a:prstGeom>
          <a:noFill/>
          <a:ln w="38100">
            <a:solidFill>
              <a:srgbClr val="D95E27"/>
            </a:solidFill>
            <a:prstDash val="lg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2374" name="Line 38"/>
          <p:cNvSpPr>
            <a:spLocks noChangeShapeType="1"/>
          </p:cNvSpPr>
          <p:nvPr/>
        </p:nvSpPr>
        <p:spPr bwMode="auto">
          <a:xfrm flipV="1">
            <a:off x="1260475" y="914400"/>
            <a:ext cx="0" cy="1344613"/>
          </a:xfrm>
          <a:prstGeom prst="line">
            <a:avLst/>
          </a:prstGeom>
          <a:noFill/>
          <a:ln w="28575">
            <a:solidFill>
              <a:srgbClr val="D95E27"/>
            </a:solidFill>
            <a:prstDash val="lg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2380" name="Line 44"/>
          <p:cNvSpPr>
            <a:spLocks noChangeShapeType="1"/>
          </p:cNvSpPr>
          <p:nvPr/>
        </p:nvSpPr>
        <p:spPr bwMode="auto">
          <a:xfrm>
            <a:off x="1370013" y="2420938"/>
            <a:ext cx="1754187" cy="0"/>
          </a:xfrm>
          <a:prstGeom prst="line">
            <a:avLst/>
          </a:prstGeom>
          <a:noFill/>
          <a:ln w="28575">
            <a:solidFill>
              <a:srgbClr val="D95E27"/>
            </a:solidFill>
            <a:prstDash val="lg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2388" name="Text Box 52"/>
          <p:cNvSpPr txBox="1">
            <a:spLocks noChangeArrowheads="1"/>
          </p:cNvSpPr>
          <p:nvPr/>
        </p:nvSpPr>
        <p:spPr bwMode="auto">
          <a:xfrm>
            <a:off x="317500" y="3470275"/>
            <a:ext cx="55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2389" name="Text Box 53"/>
          <p:cNvSpPr txBox="1">
            <a:spLocks noChangeArrowheads="1"/>
          </p:cNvSpPr>
          <p:nvPr/>
        </p:nvSpPr>
        <p:spPr bwMode="auto">
          <a:xfrm>
            <a:off x="1295400" y="1066800"/>
            <a:ext cx="4937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chemeClr val="tx1"/>
                </a:solidFill>
              </a:rPr>
              <a:t>Z</a:t>
            </a:r>
          </a:p>
        </p:txBody>
      </p:sp>
      <p:sp>
        <p:nvSpPr>
          <p:cNvPr id="142393" name="Text Box 57"/>
          <p:cNvSpPr txBox="1">
            <a:spLocks noChangeArrowheads="1"/>
          </p:cNvSpPr>
          <p:nvPr/>
        </p:nvSpPr>
        <p:spPr bwMode="auto">
          <a:xfrm>
            <a:off x="0" y="3505200"/>
            <a:ext cx="4937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142394" name="Text Box 58"/>
          <p:cNvSpPr txBox="1">
            <a:spLocks noChangeArrowheads="1"/>
          </p:cNvSpPr>
          <p:nvPr/>
        </p:nvSpPr>
        <p:spPr bwMode="auto">
          <a:xfrm>
            <a:off x="2438400" y="2133600"/>
            <a:ext cx="4937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chemeClr val="tx1"/>
                </a:solidFill>
              </a:rPr>
              <a:t>Y</a:t>
            </a:r>
          </a:p>
        </p:txBody>
      </p:sp>
      <p:sp>
        <p:nvSpPr>
          <p:cNvPr id="142401" name="Text Box 65"/>
          <p:cNvSpPr txBox="1">
            <a:spLocks noChangeArrowheads="1"/>
          </p:cNvSpPr>
          <p:nvPr/>
        </p:nvSpPr>
        <p:spPr bwMode="auto">
          <a:xfrm>
            <a:off x="0" y="3733800"/>
            <a:ext cx="2500313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u="sng" dirty="0">
                <a:solidFill>
                  <a:srgbClr val="D95E27"/>
                </a:solidFill>
              </a:rPr>
              <a:t>Find the constraint  </a:t>
            </a:r>
            <a:r>
              <a:rPr lang="en-US" sz="1800" u="sng" dirty="0" smtClean="0">
                <a:solidFill>
                  <a:srgbClr val="D95E27"/>
                </a:solidFill>
              </a:rPr>
              <a:t>forces and moments  </a:t>
            </a:r>
            <a:r>
              <a:rPr lang="en-US" sz="1800" u="sng" dirty="0">
                <a:solidFill>
                  <a:srgbClr val="D95E27"/>
                </a:solidFill>
              </a:rPr>
              <a:t>for the </a:t>
            </a:r>
            <a:r>
              <a:rPr lang="en-US" sz="1800" u="sng" dirty="0" smtClean="0">
                <a:solidFill>
                  <a:srgbClr val="D95E27"/>
                </a:solidFill>
              </a:rPr>
              <a:t>given </a:t>
            </a:r>
            <a:r>
              <a:rPr lang="en-US" u="sng" dirty="0">
                <a:solidFill>
                  <a:srgbClr val="D95E27"/>
                </a:solidFill>
              </a:rPr>
              <a:t>a</a:t>
            </a:r>
            <a:r>
              <a:rPr lang="en-US" sz="1800" u="sng" dirty="0" smtClean="0">
                <a:solidFill>
                  <a:srgbClr val="D95E27"/>
                </a:solidFill>
              </a:rPr>
              <a:t>ssembly </a:t>
            </a:r>
            <a:r>
              <a:rPr lang="en-US" sz="1800" u="sng" dirty="0">
                <a:solidFill>
                  <a:srgbClr val="D95E27"/>
                </a:solidFill>
              </a:rPr>
              <a:t>and show them in the FBD</a:t>
            </a:r>
          </a:p>
        </p:txBody>
      </p:sp>
      <p:sp>
        <p:nvSpPr>
          <p:cNvPr id="142402" name="Text Box 66"/>
          <p:cNvSpPr txBox="1">
            <a:spLocks noChangeArrowheads="1"/>
          </p:cNvSpPr>
          <p:nvPr/>
        </p:nvSpPr>
        <p:spPr bwMode="auto">
          <a:xfrm>
            <a:off x="3352800" y="44958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u="sng">
                <a:solidFill>
                  <a:schemeClr val="tx1"/>
                </a:solidFill>
              </a:rPr>
              <a:t>FBD of 1</a:t>
            </a:r>
          </a:p>
        </p:txBody>
      </p:sp>
      <p:sp>
        <p:nvSpPr>
          <p:cNvPr id="142403" name="Text Box 67"/>
          <p:cNvSpPr txBox="1">
            <a:spLocks noChangeArrowheads="1"/>
          </p:cNvSpPr>
          <p:nvPr/>
        </p:nvSpPr>
        <p:spPr bwMode="auto">
          <a:xfrm>
            <a:off x="7010400" y="45720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u="sng">
                <a:solidFill>
                  <a:schemeClr val="tx1"/>
                </a:solidFill>
              </a:rPr>
              <a:t>FBD of 2</a:t>
            </a:r>
          </a:p>
        </p:txBody>
      </p:sp>
      <p:sp>
        <p:nvSpPr>
          <p:cNvPr id="142406" name="Line 70"/>
          <p:cNvSpPr>
            <a:spLocks noChangeShapeType="1"/>
          </p:cNvSpPr>
          <p:nvPr/>
        </p:nvSpPr>
        <p:spPr bwMode="auto">
          <a:xfrm flipV="1">
            <a:off x="3352800" y="3657600"/>
            <a:ext cx="685800" cy="762000"/>
          </a:xfrm>
          <a:prstGeom prst="line">
            <a:avLst/>
          </a:prstGeom>
          <a:noFill/>
          <a:ln w="57150">
            <a:solidFill>
              <a:srgbClr val="CC0099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2407" name="Line 71"/>
          <p:cNvSpPr>
            <a:spLocks noChangeShapeType="1"/>
          </p:cNvSpPr>
          <p:nvPr/>
        </p:nvSpPr>
        <p:spPr bwMode="auto">
          <a:xfrm flipV="1">
            <a:off x="3810000" y="1295400"/>
            <a:ext cx="0" cy="990600"/>
          </a:xfrm>
          <a:prstGeom prst="line">
            <a:avLst/>
          </a:prstGeom>
          <a:noFill/>
          <a:ln w="57150">
            <a:solidFill>
              <a:srgbClr val="CC0099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2410" name="Line 74"/>
          <p:cNvSpPr>
            <a:spLocks noChangeShapeType="1"/>
          </p:cNvSpPr>
          <p:nvPr/>
        </p:nvSpPr>
        <p:spPr bwMode="auto">
          <a:xfrm>
            <a:off x="4724400" y="3276600"/>
            <a:ext cx="990600" cy="0"/>
          </a:xfrm>
          <a:prstGeom prst="line">
            <a:avLst/>
          </a:prstGeom>
          <a:noFill/>
          <a:ln w="57150">
            <a:solidFill>
              <a:srgbClr val="CC0099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2411" name="Text Box 75"/>
          <p:cNvSpPr txBox="1">
            <a:spLocks noChangeArrowheads="1"/>
          </p:cNvSpPr>
          <p:nvPr/>
        </p:nvSpPr>
        <p:spPr bwMode="auto">
          <a:xfrm>
            <a:off x="3733800" y="3886200"/>
            <a:ext cx="685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CC0099"/>
                </a:solidFill>
              </a:rPr>
              <a:t>F</a:t>
            </a:r>
            <a:r>
              <a:rPr lang="en-US" baseline="-25000" dirty="0" smtClean="0">
                <a:solidFill>
                  <a:srgbClr val="CC0099"/>
                </a:solidFill>
              </a:rPr>
              <a:t>X</a:t>
            </a:r>
            <a:endParaRPr lang="en-US" baseline="-25000" dirty="0">
              <a:solidFill>
                <a:srgbClr val="CC0099"/>
              </a:solidFill>
            </a:endParaRPr>
          </a:p>
        </p:txBody>
      </p:sp>
      <p:sp>
        <p:nvSpPr>
          <p:cNvPr id="142412" name="Text Box 76"/>
          <p:cNvSpPr txBox="1">
            <a:spLocks noChangeArrowheads="1"/>
          </p:cNvSpPr>
          <p:nvPr/>
        </p:nvSpPr>
        <p:spPr bwMode="auto">
          <a:xfrm>
            <a:off x="3276600" y="1676400"/>
            <a:ext cx="685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CC0099"/>
                </a:solidFill>
              </a:rPr>
              <a:t>F</a:t>
            </a:r>
            <a:r>
              <a:rPr lang="en-US" baseline="-25000" dirty="0" smtClean="0">
                <a:solidFill>
                  <a:srgbClr val="CC0099"/>
                </a:solidFill>
              </a:rPr>
              <a:t>Z</a:t>
            </a:r>
            <a:endParaRPr lang="en-US" baseline="-25000" dirty="0">
              <a:solidFill>
                <a:srgbClr val="CC0099"/>
              </a:solidFill>
            </a:endParaRPr>
          </a:p>
        </p:txBody>
      </p:sp>
      <p:sp>
        <p:nvSpPr>
          <p:cNvPr id="142413" name="Text Box 77"/>
          <p:cNvSpPr txBox="1">
            <a:spLocks noChangeArrowheads="1"/>
          </p:cNvSpPr>
          <p:nvPr/>
        </p:nvSpPr>
        <p:spPr bwMode="auto">
          <a:xfrm>
            <a:off x="4724400" y="3276600"/>
            <a:ext cx="685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CC0099"/>
                </a:solidFill>
              </a:rPr>
              <a:t>F</a:t>
            </a:r>
            <a:r>
              <a:rPr lang="en-US" baseline="-25000" dirty="0" smtClean="0">
                <a:solidFill>
                  <a:srgbClr val="CC0099"/>
                </a:solidFill>
              </a:rPr>
              <a:t>Y</a:t>
            </a:r>
            <a:endParaRPr lang="en-US" baseline="-25000" dirty="0">
              <a:solidFill>
                <a:srgbClr val="CC0099"/>
              </a:solidFill>
            </a:endParaRPr>
          </a:p>
        </p:txBody>
      </p:sp>
      <p:sp>
        <p:nvSpPr>
          <p:cNvPr id="142414" name="Line 78"/>
          <p:cNvSpPr>
            <a:spLocks noChangeShapeType="1"/>
          </p:cNvSpPr>
          <p:nvPr/>
        </p:nvSpPr>
        <p:spPr bwMode="auto">
          <a:xfrm flipV="1">
            <a:off x="7467600" y="914400"/>
            <a:ext cx="0" cy="990600"/>
          </a:xfrm>
          <a:prstGeom prst="line">
            <a:avLst/>
          </a:prstGeom>
          <a:noFill/>
          <a:ln w="57150">
            <a:solidFill>
              <a:srgbClr val="CC0099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2415" name="Text Box 79"/>
          <p:cNvSpPr txBox="1">
            <a:spLocks noChangeArrowheads="1"/>
          </p:cNvSpPr>
          <p:nvPr/>
        </p:nvSpPr>
        <p:spPr bwMode="auto">
          <a:xfrm>
            <a:off x="6934200" y="1295400"/>
            <a:ext cx="685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CC0099"/>
                </a:solidFill>
              </a:rPr>
              <a:t>F</a:t>
            </a:r>
            <a:r>
              <a:rPr lang="en-US" baseline="-25000" dirty="0" smtClean="0">
                <a:solidFill>
                  <a:srgbClr val="CC0099"/>
                </a:solidFill>
              </a:rPr>
              <a:t>Z</a:t>
            </a:r>
            <a:endParaRPr lang="en-US" baseline="-25000" dirty="0">
              <a:solidFill>
                <a:srgbClr val="CC0099"/>
              </a:solidFill>
            </a:endParaRPr>
          </a:p>
        </p:txBody>
      </p:sp>
      <p:sp>
        <p:nvSpPr>
          <p:cNvPr id="142416" name="Line 80"/>
          <p:cNvSpPr>
            <a:spLocks noChangeShapeType="1"/>
          </p:cNvSpPr>
          <p:nvPr/>
        </p:nvSpPr>
        <p:spPr bwMode="auto">
          <a:xfrm>
            <a:off x="8153400" y="3276600"/>
            <a:ext cx="990600" cy="0"/>
          </a:xfrm>
          <a:prstGeom prst="line">
            <a:avLst/>
          </a:prstGeom>
          <a:noFill/>
          <a:ln w="57150">
            <a:solidFill>
              <a:srgbClr val="CC0099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2417" name="Text Box 81"/>
          <p:cNvSpPr txBox="1">
            <a:spLocks noChangeArrowheads="1"/>
          </p:cNvSpPr>
          <p:nvPr/>
        </p:nvSpPr>
        <p:spPr bwMode="auto">
          <a:xfrm>
            <a:off x="8153400" y="3276600"/>
            <a:ext cx="685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CC0099"/>
                </a:solidFill>
              </a:rPr>
              <a:t>F</a:t>
            </a:r>
            <a:r>
              <a:rPr lang="en-US" baseline="-25000" dirty="0" smtClean="0">
                <a:solidFill>
                  <a:srgbClr val="CC0099"/>
                </a:solidFill>
              </a:rPr>
              <a:t>Y</a:t>
            </a:r>
            <a:endParaRPr lang="en-US" baseline="-25000" dirty="0">
              <a:solidFill>
                <a:srgbClr val="CC0099"/>
              </a:solidFill>
            </a:endParaRPr>
          </a:p>
        </p:txBody>
      </p:sp>
      <p:sp>
        <p:nvSpPr>
          <p:cNvPr id="142418" name="Line 82"/>
          <p:cNvSpPr>
            <a:spLocks noChangeShapeType="1"/>
          </p:cNvSpPr>
          <p:nvPr/>
        </p:nvSpPr>
        <p:spPr bwMode="auto">
          <a:xfrm flipV="1">
            <a:off x="6324600" y="3810000"/>
            <a:ext cx="685800" cy="762000"/>
          </a:xfrm>
          <a:prstGeom prst="line">
            <a:avLst/>
          </a:prstGeom>
          <a:noFill/>
          <a:ln w="57150">
            <a:solidFill>
              <a:srgbClr val="CC0099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2419" name="Text Box 83"/>
          <p:cNvSpPr txBox="1">
            <a:spLocks noChangeArrowheads="1"/>
          </p:cNvSpPr>
          <p:nvPr/>
        </p:nvSpPr>
        <p:spPr bwMode="auto">
          <a:xfrm>
            <a:off x="6705600" y="4038600"/>
            <a:ext cx="685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CC0099"/>
                </a:solidFill>
              </a:rPr>
              <a:t>F</a:t>
            </a:r>
            <a:r>
              <a:rPr lang="en-US" baseline="-25000" dirty="0" smtClean="0">
                <a:solidFill>
                  <a:srgbClr val="CC0099"/>
                </a:solidFill>
              </a:rPr>
              <a:t>X</a:t>
            </a:r>
            <a:endParaRPr lang="en-US" baseline="-25000" dirty="0">
              <a:solidFill>
                <a:srgbClr val="CC0099"/>
              </a:solidFill>
            </a:endParaRPr>
          </a:p>
        </p:txBody>
      </p:sp>
      <p:sp>
        <p:nvSpPr>
          <p:cNvPr id="142424" name="Arc 88"/>
          <p:cNvSpPr>
            <a:spLocks/>
          </p:cNvSpPr>
          <p:nvPr/>
        </p:nvSpPr>
        <p:spPr bwMode="auto">
          <a:xfrm>
            <a:off x="8596313" y="2897188"/>
            <a:ext cx="547687" cy="349250"/>
          </a:xfrm>
          <a:custGeom>
            <a:avLst/>
            <a:gdLst>
              <a:gd name="G0" fmla="+- 21506 0 0"/>
              <a:gd name="G1" fmla="+- 21600 0 0"/>
              <a:gd name="G2" fmla="+- 21600 0 0"/>
              <a:gd name="T0" fmla="*/ 0 w 43106"/>
              <a:gd name="T1" fmla="*/ 19583 h 36832"/>
              <a:gd name="T2" fmla="*/ 36821 w 43106"/>
              <a:gd name="T3" fmla="*/ 36832 h 36832"/>
              <a:gd name="T4" fmla="*/ 21506 w 43106"/>
              <a:gd name="T5" fmla="*/ 21600 h 368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106" h="36832" fill="none" extrusionOk="0">
                <a:moveTo>
                  <a:pt x="0" y="19583"/>
                </a:moveTo>
                <a:cubicBezTo>
                  <a:pt x="1041" y="8483"/>
                  <a:pt x="10358" y="-1"/>
                  <a:pt x="21506" y="0"/>
                </a:cubicBezTo>
                <a:cubicBezTo>
                  <a:pt x="33435" y="0"/>
                  <a:pt x="43106" y="9670"/>
                  <a:pt x="43106" y="21600"/>
                </a:cubicBezTo>
                <a:cubicBezTo>
                  <a:pt x="43106" y="27308"/>
                  <a:pt x="40846" y="32784"/>
                  <a:pt x="36820" y="36831"/>
                </a:cubicBezTo>
              </a:path>
              <a:path w="43106" h="36832" stroke="0" extrusionOk="0">
                <a:moveTo>
                  <a:pt x="0" y="19583"/>
                </a:moveTo>
                <a:cubicBezTo>
                  <a:pt x="1041" y="8483"/>
                  <a:pt x="10358" y="-1"/>
                  <a:pt x="21506" y="0"/>
                </a:cubicBezTo>
                <a:cubicBezTo>
                  <a:pt x="33435" y="0"/>
                  <a:pt x="43106" y="9670"/>
                  <a:pt x="43106" y="21600"/>
                </a:cubicBezTo>
                <a:cubicBezTo>
                  <a:pt x="43106" y="27308"/>
                  <a:pt x="40846" y="32784"/>
                  <a:pt x="36820" y="36831"/>
                </a:cubicBezTo>
                <a:lnTo>
                  <a:pt x="21506" y="21600"/>
                </a:lnTo>
                <a:close/>
              </a:path>
            </a:pathLst>
          </a:custGeom>
          <a:noFill/>
          <a:ln w="57150">
            <a:solidFill>
              <a:srgbClr val="33CC33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2425" name="Text Box 89"/>
          <p:cNvSpPr txBox="1">
            <a:spLocks noChangeArrowheads="1"/>
          </p:cNvSpPr>
          <p:nvPr/>
        </p:nvSpPr>
        <p:spPr bwMode="auto">
          <a:xfrm>
            <a:off x="8458200" y="2438400"/>
            <a:ext cx="685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33CC33"/>
                </a:solidFill>
              </a:rPr>
              <a:t>M</a:t>
            </a:r>
            <a:r>
              <a:rPr lang="en-US" baseline="-25000" dirty="0" smtClean="0">
                <a:solidFill>
                  <a:srgbClr val="33CC33"/>
                </a:solidFill>
              </a:rPr>
              <a:t>Y</a:t>
            </a:r>
            <a:endParaRPr lang="en-US" baseline="-25000" dirty="0">
              <a:solidFill>
                <a:srgbClr val="33CC33"/>
              </a:solidFill>
            </a:endParaRPr>
          </a:p>
        </p:txBody>
      </p:sp>
      <p:sp>
        <p:nvSpPr>
          <p:cNvPr id="142426" name="Arc 90"/>
          <p:cNvSpPr>
            <a:spLocks/>
          </p:cNvSpPr>
          <p:nvPr/>
        </p:nvSpPr>
        <p:spPr bwMode="auto">
          <a:xfrm rot="-1669992">
            <a:off x="3871913" y="1854200"/>
            <a:ext cx="457200" cy="606425"/>
          </a:xfrm>
          <a:custGeom>
            <a:avLst/>
            <a:gdLst>
              <a:gd name="G0" fmla="+- 20469 0 0"/>
              <a:gd name="G1" fmla="+- 21600 0 0"/>
              <a:gd name="G2" fmla="+- 21600 0 0"/>
              <a:gd name="T0" fmla="*/ 20469 w 42069"/>
              <a:gd name="T1" fmla="*/ 0 h 43200"/>
              <a:gd name="T2" fmla="*/ 0 w 42069"/>
              <a:gd name="T3" fmla="*/ 28499 h 43200"/>
              <a:gd name="T4" fmla="*/ 20469 w 42069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2069" h="43200" fill="none" extrusionOk="0">
                <a:moveTo>
                  <a:pt x="20468" y="0"/>
                </a:moveTo>
                <a:cubicBezTo>
                  <a:pt x="32398" y="0"/>
                  <a:pt x="42069" y="9670"/>
                  <a:pt x="42069" y="21600"/>
                </a:cubicBezTo>
                <a:cubicBezTo>
                  <a:pt x="42069" y="33529"/>
                  <a:pt x="32398" y="43200"/>
                  <a:pt x="20469" y="43200"/>
                </a:cubicBezTo>
                <a:cubicBezTo>
                  <a:pt x="11198" y="43200"/>
                  <a:pt x="2961" y="37284"/>
                  <a:pt x="0" y="28498"/>
                </a:cubicBezTo>
              </a:path>
              <a:path w="42069" h="43200" stroke="0" extrusionOk="0">
                <a:moveTo>
                  <a:pt x="20468" y="0"/>
                </a:moveTo>
                <a:cubicBezTo>
                  <a:pt x="32398" y="0"/>
                  <a:pt x="42069" y="9670"/>
                  <a:pt x="42069" y="21600"/>
                </a:cubicBezTo>
                <a:cubicBezTo>
                  <a:pt x="42069" y="33529"/>
                  <a:pt x="32398" y="43200"/>
                  <a:pt x="20469" y="43200"/>
                </a:cubicBezTo>
                <a:cubicBezTo>
                  <a:pt x="11198" y="43200"/>
                  <a:pt x="2961" y="37284"/>
                  <a:pt x="0" y="28498"/>
                </a:cubicBezTo>
                <a:lnTo>
                  <a:pt x="20469" y="21600"/>
                </a:lnTo>
                <a:close/>
              </a:path>
            </a:pathLst>
          </a:custGeom>
          <a:noFill/>
          <a:ln w="57150">
            <a:solidFill>
              <a:srgbClr val="33CC33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2427" name="Text Box 91"/>
          <p:cNvSpPr txBox="1">
            <a:spLocks noChangeArrowheads="1"/>
          </p:cNvSpPr>
          <p:nvPr/>
        </p:nvSpPr>
        <p:spPr bwMode="auto">
          <a:xfrm>
            <a:off x="4114800" y="1447800"/>
            <a:ext cx="685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33CC33"/>
                </a:solidFill>
              </a:rPr>
              <a:t>M</a:t>
            </a:r>
            <a:r>
              <a:rPr lang="en-US" baseline="-25000" dirty="0" smtClean="0">
                <a:solidFill>
                  <a:srgbClr val="33CC33"/>
                </a:solidFill>
              </a:rPr>
              <a:t>Z</a:t>
            </a:r>
            <a:endParaRPr lang="en-US" baseline="-25000" dirty="0">
              <a:solidFill>
                <a:srgbClr val="33CC33"/>
              </a:solidFill>
            </a:endParaRPr>
          </a:p>
        </p:txBody>
      </p:sp>
      <p:sp>
        <p:nvSpPr>
          <p:cNvPr id="142382" name="Line 46"/>
          <p:cNvSpPr>
            <a:spLocks noChangeShapeType="1"/>
          </p:cNvSpPr>
          <p:nvPr/>
        </p:nvSpPr>
        <p:spPr bwMode="auto">
          <a:xfrm flipV="1">
            <a:off x="4114800" y="990600"/>
            <a:ext cx="0" cy="1905000"/>
          </a:xfrm>
          <a:prstGeom prst="line">
            <a:avLst/>
          </a:prstGeom>
          <a:noFill/>
          <a:ln w="28575">
            <a:solidFill>
              <a:srgbClr val="D95E27"/>
            </a:solidFill>
            <a:prstDash val="lg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2428" name="Arc 92"/>
          <p:cNvSpPr>
            <a:spLocks/>
          </p:cNvSpPr>
          <p:nvPr/>
        </p:nvSpPr>
        <p:spPr bwMode="auto">
          <a:xfrm>
            <a:off x="5792788" y="2820988"/>
            <a:ext cx="463550" cy="409575"/>
          </a:xfrm>
          <a:custGeom>
            <a:avLst/>
            <a:gdLst>
              <a:gd name="G0" fmla="+- 14838 0 0"/>
              <a:gd name="G1" fmla="+- 21600 0 0"/>
              <a:gd name="G2" fmla="+- 21600 0 0"/>
              <a:gd name="T0" fmla="*/ 0 w 36438"/>
              <a:gd name="T1" fmla="*/ 5903 h 43200"/>
              <a:gd name="T2" fmla="*/ 4949 w 36438"/>
              <a:gd name="T3" fmla="*/ 40803 h 43200"/>
              <a:gd name="T4" fmla="*/ 14838 w 36438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6438" h="43200" fill="none" extrusionOk="0">
                <a:moveTo>
                  <a:pt x="0" y="5903"/>
                </a:moveTo>
                <a:cubicBezTo>
                  <a:pt x="4010" y="2112"/>
                  <a:pt x="9319" y="-1"/>
                  <a:pt x="14838" y="0"/>
                </a:cubicBezTo>
                <a:cubicBezTo>
                  <a:pt x="26767" y="0"/>
                  <a:pt x="36438" y="9670"/>
                  <a:pt x="36438" y="21600"/>
                </a:cubicBezTo>
                <a:cubicBezTo>
                  <a:pt x="36438" y="33529"/>
                  <a:pt x="26767" y="43200"/>
                  <a:pt x="14838" y="43200"/>
                </a:cubicBezTo>
                <a:cubicBezTo>
                  <a:pt x="11397" y="43200"/>
                  <a:pt x="8007" y="42378"/>
                  <a:pt x="4948" y="40803"/>
                </a:cubicBezTo>
              </a:path>
              <a:path w="36438" h="43200" stroke="0" extrusionOk="0">
                <a:moveTo>
                  <a:pt x="0" y="5903"/>
                </a:moveTo>
                <a:cubicBezTo>
                  <a:pt x="4010" y="2112"/>
                  <a:pt x="9319" y="-1"/>
                  <a:pt x="14838" y="0"/>
                </a:cubicBezTo>
                <a:cubicBezTo>
                  <a:pt x="26767" y="0"/>
                  <a:pt x="36438" y="9670"/>
                  <a:pt x="36438" y="21600"/>
                </a:cubicBezTo>
                <a:cubicBezTo>
                  <a:pt x="36438" y="33529"/>
                  <a:pt x="26767" y="43200"/>
                  <a:pt x="14838" y="43200"/>
                </a:cubicBezTo>
                <a:cubicBezTo>
                  <a:pt x="11397" y="43200"/>
                  <a:pt x="8007" y="42378"/>
                  <a:pt x="4948" y="40803"/>
                </a:cubicBezTo>
                <a:lnTo>
                  <a:pt x="14838" y="21600"/>
                </a:lnTo>
                <a:close/>
              </a:path>
            </a:pathLst>
          </a:custGeom>
          <a:noFill/>
          <a:ln w="57150">
            <a:solidFill>
              <a:srgbClr val="33CC33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2429" name="Text Box 93"/>
          <p:cNvSpPr txBox="1">
            <a:spLocks noChangeArrowheads="1"/>
          </p:cNvSpPr>
          <p:nvPr/>
        </p:nvSpPr>
        <p:spPr bwMode="auto">
          <a:xfrm>
            <a:off x="5257800" y="2667000"/>
            <a:ext cx="685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33CC33"/>
                </a:solidFill>
              </a:rPr>
              <a:t>M</a:t>
            </a:r>
            <a:r>
              <a:rPr lang="en-US" baseline="-25000" dirty="0" smtClean="0">
                <a:solidFill>
                  <a:srgbClr val="33CC33"/>
                </a:solidFill>
              </a:rPr>
              <a:t>Y</a:t>
            </a:r>
            <a:endParaRPr lang="en-US" baseline="-25000" dirty="0">
              <a:solidFill>
                <a:srgbClr val="33CC33"/>
              </a:solidFill>
            </a:endParaRPr>
          </a:p>
        </p:txBody>
      </p:sp>
      <p:sp>
        <p:nvSpPr>
          <p:cNvPr id="142430" name="Arc 94"/>
          <p:cNvSpPr>
            <a:spLocks/>
          </p:cNvSpPr>
          <p:nvPr/>
        </p:nvSpPr>
        <p:spPr bwMode="auto">
          <a:xfrm>
            <a:off x="228600" y="2895600"/>
            <a:ext cx="547688" cy="381000"/>
          </a:xfrm>
          <a:custGeom>
            <a:avLst/>
            <a:gdLst>
              <a:gd name="G0" fmla="+- 21506 0 0"/>
              <a:gd name="G1" fmla="+- 21600 0 0"/>
              <a:gd name="G2" fmla="+- 21600 0 0"/>
              <a:gd name="T0" fmla="*/ 0 w 43106"/>
              <a:gd name="T1" fmla="*/ 19583 h 40169"/>
              <a:gd name="T2" fmla="*/ 32540 w 43106"/>
              <a:gd name="T3" fmla="*/ 40169 h 40169"/>
              <a:gd name="T4" fmla="*/ 21506 w 43106"/>
              <a:gd name="T5" fmla="*/ 21600 h 40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106" h="40169" fill="none" extrusionOk="0">
                <a:moveTo>
                  <a:pt x="0" y="19583"/>
                </a:moveTo>
                <a:cubicBezTo>
                  <a:pt x="1041" y="8483"/>
                  <a:pt x="10358" y="-1"/>
                  <a:pt x="21506" y="0"/>
                </a:cubicBezTo>
                <a:cubicBezTo>
                  <a:pt x="33435" y="0"/>
                  <a:pt x="43106" y="9670"/>
                  <a:pt x="43106" y="21600"/>
                </a:cubicBezTo>
                <a:cubicBezTo>
                  <a:pt x="43106" y="29220"/>
                  <a:pt x="39090" y="36276"/>
                  <a:pt x="32540" y="40169"/>
                </a:cubicBezTo>
              </a:path>
              <a:path w="43106" h="40169" stroke="0" extrusionOk="0">
                <a:moveTo>
                  <a:pt x="0" y="19583"/>
                </a:moveTo>
                <a:cubicBezTo>
                  <a:pt x="1041" y="8483"/>
                  <a:pt x="10358" y="-1"/>
                  <a:pt x="21506" y="0"/>
                </a:cubicBezTo>
                <a:cubicBezTo>
                  <a:pt x="33435" y="0"/>
                  <a:pt x="43106" y="9670"/>
                  <a:pt x="43106" y="21600"/>
                </a:cubicBezTo>
                <a:cubicBezTo>
                  <a:pt x="43106" y="29220"/>
                  <a:pt x="39090" y="36276"/>
                  <a:pt x="32540" y="40169"/>
                </a:cubicBezTo>
                <a:lnTo>
                  <a:pt x="21506" y="21600"/>
                </a:lnTo>
                <a:close/>
              </a:path>
            </a:pathLst>
          </a:custGeom>
          <a:noFill/>
          <a:ln w="57150">
            <a:solidFill>
              <a:srgbClr val="33CC33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2431" name="Arc 95"/>
          <p:cNvSpPr>
            <a:spLocks/>
          </p:cNvSpPr>
          <p:nvPr/>
        </p:nvSpPr>
        <p:spPr bwMode="auto">
          <a:xfrm rot="-1669992">
            <a:off x="7162800" y="2006600"/>
            <a:ext cx="457200" cy="606425"/>
          </a:xfrm>
          <a:custGeom>
            <a:avLst/>
            <a:gdLst>
              <a:gd name="G0" fmla="+- 20469 0 0"/>
              <a:gd name="G1" fmla="+- 21600 0 0"/>
              <a:gd name="G2" fmla="+- 21600 0 0"/>
              <a:gd name="T0" fmla="*/ 20469 w 42069"/>
              <a:gd name="T1" fmla="*/ 0 h 43200"/>
              <a:gd name="T2" fmla="*/ 0 w 42069"/>
              <a:gd name="T3" fmla="*/ 28499 h 43200"/>
              <a:gd name="T4" fmla="*/ 20469 w 42069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2069" h="43200" fill="none" extrusionOk="0">
                <a:moveTo>
                  <a:pt x="20468" y="0"/>
                </a:moveTo>
                <a:cubicBezTo>
                  <a:pt x="32398" y="0"/>
                  <a:pt x="42069" y="9670"/>
                  <a:pt x="42069" y="21600"/>
                </a:cubicBezTo>
                <a:cubicBezTo>
                  <a:pt x="42069" y="33529"/>
                  <a:pt x="32398" y="43200"/>
                  <a:pt x="20469" y="43200"/>
                </a:cubicBezTo>
                <a:cubicBezTo>
                  <a:pt x="11198" y="43200"/>
                  <a:pt x="2961" y="37284"/>
                  <a:pt x="0" y="28498"/>
                </a:cubicBezTo>
              </a:path>
              <a:path w="42069" h="43200" stroke="0" extrusionOk="0">
                <a:moveTo>
                  <a:pt x="20468" y="0"/>
                </a:moveTo>
                <a:cubicBezTo>
                  <a:pt x="32398" y="0"/>
                  <a:pt x="42069" y="9670"/>
                  <a:pt x="42069" y="21600"/>
                </a:cubicBezTo>
                <a:cubicBezTo>
                  <a:pt x="42069" y="33529"/>
                  <a:pt x="32398" y="43200"/>
                  <a:pt x="20469" y="43200"/>
                </a:cubicBezTo>
                <a:cubicBezTo>
                  <a:pt x="11198" y="43200"/>
                  <a:pt x="2961" y="37284"/>
                  <a:pt x="0" y="28498"/>
                </a:cubicBezTo>
                <a:lnTo>
                  <a:pt x="20469" y="21600"/>
                </a:lnTo>
                <a:close/>
              </a:path>
            </a:pathLst>
          </a:custGeom>
          <a:noFill/>
          <a:ln w="57150">
            <a:solidFill>
              <a:srgbClr val="33CC33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2432" name="Text Box 96"/>
          <p:cNvSpPr txBox="1">
            <a:spLocks noChangeArrowheads="1"/>
          </p:cNvSpPr>
          <p:nvPr/>
        </p:nvSpPr>
        <p:spPr bwMode="auto">
          <a:xfrm>
            <a:off x="7696200" y="2057400"/>
            <a:ext cx="685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33CC33"/>
                </a:solidFill>
              </a:rPr>
              <a:t>M</a:t>
            </a:r>
            <a:r>
              <a:rPr lang="en-US" baseline="-25000" dirty="0" smtClean="0">
                <a:solidFill>
                  <a:srgbClr val="33CC33"/>
                </a:solidFill>
              </a:rPr>
              <a:t>Z</a:t>
            </a:r>
            <a:endParaRPr lang="en-US" baseline="-25000" dirty="0">
              <a:solidFill>
                <a:srgbClr val="33CC33"/>
              </a:solidFill>
            </a:endParaRPr>
          </a:p>
        </p:txBody>
      </p:sp>
      <p:sp>
        <p:nvSpPr>
          <p:cNvPr id="142433" name="Text Box 97"/>
          <p:cNvSpPr txBox="1">
            <a:spLocks noChangeArrowheads="1"/>
          </p:cNvSpPr>
          <p:nvPr/>
        </p:nvSpPr>
        <p:spPr bwMode="auto">
          <a:xfrm>
            <a:off x="838200" y="4953000"/>
            <a:ext cx="7696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33CC33"/>
                </a:solidFill>
              </a:rPr>
              <a:t>As the shaft system is free to move in one direction only (rotate around </a:t>
            </a:r>
            <a:r>
              <a:rPr lang="en-US" dirty="0" smtClean="0">
                <a:solidFill>
                  <a:srgbClr val="33CC33"/>
                </a:solidFill>
              </a:rPr>
              <a:t>X), </a:t>
            </a:r>
            <a:r>
              <a:rPr lang="en-US" dirty="0">
                <a:solidFill>
                  <a:srgbClr val="33CC33"/>
                </a:solidFill>
              </a:rPr>
              <a:t>it has five constraints namely </a:t>
            </a:r>
            <a:r>
              <a:rPr lang="en-US" dirty="0" err="1">
                <a:solidFill>
                  <a:srgbClr val="33CC33"/>
                </a:solidFill>
              </a:rPr>
              <a:t>Fx</a:t>
            </a:r>
            <a:r>
              <a:rPr lang="en-US" dirty="0">
                <a:solidFill>
                  <a:srgbClr val="33CC33"/>
                </a:solidFill>
              </a:rPr>
              <a:t>, </a:t>
            </a:r>
            <a:r>
              <a:rPr lang="en-US" dirty="0" err="1">
                <a:solidFill>
                  <a:srgbClr val="33CC33"/>
                </a:solidFill>
              </a:rPr>
              <a:t>Fy</a:t>
            </a:r>
            <a:r>
              <a:rPr lang="en-US" dirty="0">
                <a:solidFill>
                  <a:srgbClr val="33CC33"/>
                </a:solidFill>
              </a:rPr>
              <a:t>, </a:t>
            </a:r>
            <a:r>
              <a:rPr lang="en-US" dirty="0" err="1">
                <a:solidFill>
                  <a:srgbClr val="33CC33"/>
                </a:solidFill>
              </a:rPr>
              <a:t>Fz</a:t>
            </a:r>
            <a:r>
              <a:rPr lang="en-US" dirty="0">
                <a:solidFill>
                  <a:srgbClr val="33CC33"/>
                </a:solidFill>
              </a:rPr>
              <a:t>, </a:t>
            </a:r>
            <a:r>
              <a:rPr lang="en-US" dirty="0" smtClean="0">
                <a:solidFill>
                  <a:srgbClr val="33CC33"/>
                </a:solidFill>
              </a:rPr>
              <a:t>M</a:t>
            </a:r>
            <a:r>
              <a:rPr lang="en-US" baseline="-25000" dirty="0" smtClean="0">
                <a:solidFill>
                  <a:srgbClr val="33CC33"/>
                </a:solidFill>
              </a:rPr>
              <a:t>Z</a:t>
            </a:r>
            <a:r>
              <a:rPr lang="en-US" dirty="0" smtClean="0">
                <a:solidFill>
                  <a:srgbClr val="33CC33"/>
                </a:solidFill>
              </a:rPr>
              <a:t> </a:t>
            </a:r>
            <a:r>
              <a:rPr lang="en-US" dirty="0">
                <a:solidFill>
                  <a:srgbClr val="33CC33"/>
                </a:solidFill>
              </a:rPr>
              <a:t>and M</a:t>
            </a:r>
            <a:r>
              <a:rPr lang="en-US" baseline="-25000" dirty="0">
                <a:solidFill>
                  <a:srgbClr val="33CC33"/>
                </a:solidFill>
              </a:rPr>
              <a:t>y</a:t>
            </a:r>
            <a:r>
              <a:rPr lang="en-US" dirty="0" smtClean="0">
                <a:solidFill>
                  <a:srgbClr val="33CC33"/>
                </a:solidFill>
              </a:rPr>
              <a:t>.</a:t>
            </a:r>
            <a:endParaRPr lang="en-US" dirty="0">
              <a:solidFill>
                <a:srgbClr val="33CC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24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2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2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2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2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2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2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2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24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24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42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42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424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42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42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42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142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142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142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142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142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142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142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142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142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142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142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142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142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6" dur="500"/>
                                        <p:tgtEl>
                                          <p:spTgt spid="142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9" dur="500"/>
                                        <p:tgtEl>
                                          <p:spTgt spid="142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142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5" dur="500"/>
                                        <p:tgtEl>
                                          <p:spTgt spid="142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8" dur="500"/>
                                        <p:tgtEl>
                                          <p:spTgt spid="142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1" dur="500"/>
                                        <p:tgtEl>
                                          <p:spTgt spid="142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4" dur="500"/>
                                        <p:tgtEl>
                                          <p:spTgt spid="142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45" grpId="0" animBg="1"/>
      <p:bldP spid="142355" grpId="0" animBg="1"/>
      <p:bldP spid="142356" grpId="0" animBg="1"/>
      <p:bldP spid="142381" grpId="0" animBg="1"/>
      <p:bldP spid="142383" grpId="0" animBg="1"/>
      <p:bldP spid="142384" grpId="0" animBg="1"/>
      <p:bldP spid="142385" grpId="0" animBg="1"/>
      <p:bldP spid="142386" grpId="0" animBg="1"/>
      <p:bldP spid="142398" grpId="0"/>
      <p:bldP spid="142399" grpId="0"/>
      <p:bldP spid="142400" grpId="0"/>
      <p:bldP spid="142340" grpId="0" animBg="1"/>
      <p:bldP spid="142341" grpId="0" animBg="1"/>
      <p:bldP spid="142342" grpId="0" animBg="1"/>
      <p:bldP spid="142365" grpId="0" animBg="1"/>
      <p:bldP spid="142374" grpId="0" animBg="1"/>
      <p:bldP spid="142380" grpId="0" animBg="1"/>
      <p:bldP spid="142388" grpId="0"/>
      <p:bldP spid="142389" grpId="0"/>
      <p:bldP spid="142393" grpId="0"/>
      <p:bldP spid="142394" grpId="0"/>
      <p:bldP spid="142406" grpId="0" animBg="1"/>
      <p:bldP spid="142407" grpId="0" animBg="1"/>
      <p:bldP spid="142410" grpId="0" animBg="1"/>
      <p:bldP spid="142411" grpId="0"/>
      <p:bldP spid="142412" grpId="0"/>
      <p:bldP spid="142413" grpId="0"/>
      <p:bldP spid="142414" grpId="0" animBg="1"/>
      <p:bldP spid="142415" grpId="0"/>
      <p:bldP spid="142416" grpId="0" animBg="1"/>
      <p:bldP spid="142417" grpId="0"/>
      <p:bldP spid="142418" grpId="0" animBg="1"/>
      <p:bldP spid="142419" grpId="0"/>
      <p:bldP spid="142424" grpId="0" animBg="1"/>
      <p:bldP spid="142425" grpId="0"/>
      <p:bldP spid="142426" grpId="0" animBg="1"/>
      <p:bldP spid="142427" grpId="0"/>
      <p:bldP spid="142382" grpId="0" animBg="1"/>
      <p:bldP spid="142428" grpId="0" animBg="1"/>
      <p:bldP spid="142428" grpId="1" animBg="1"/>
      <p:bldP spid="142429" grpId="0"/>
      <p:bldP spid="142430" grpId="0" animBg="1"/>
      <p:bldP spid="142431" grpId="0" animBg="1"/>
      <p:bldP spid="142432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409" name="Oval 25"/>
          <p:cNvSpPr>
            <a:spLocks noChangeArrowheads="1"/>
          </p:cNvSpPr>
          <p:nvPr/>
        </p:nvSpPr>
        <p:spPr bwMode="auto">
          <a:xfrm>
            <a:off x="1600200" y="5105400"/>
            <a:ext cx="914400" cy="914400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4400" name="Rectangle 16"/>
          <p:cNvSpPr>
            <a:spLocks noChangeArrowheads="1"/>
          </p:cNvSpPr>
          <p:nvPr/>
        </p:nvSpPr>
        <p:spPr bwMode="auto">
          <a:xfrm>
            <a:off x="3706813" y="2743200"/>
            <a:ext cx="255587" cy="274638"/>
          </a:xfrm>
          <a:prstGeom prst="rect">
            <a:avLst/>
          </a:prstGeom>
          <a:solidFill>
            <a:srgbClr val="CC0099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3630600" prstMaterial="legacyMatte">
            <a:bevelT w="13500" h="13500" prst="angle"/>
            <a:bevelB w="13500" h="13500" prst="angle"/>
            <a:extrusionClr>
              <a:srgbClr val="CC0099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144393" name="Oval 9"/>
          <p:cNvSpPr>
            <a:spLocks noChangeArrowheads="1"/>
          </p:cNvSpPr>
          <p:nvPr/>
        </p:nvSpPr>
        <p:spPr bwMode="auto">
          <a:xfrm>
            <a:off x="838200" y="2514600"/>
            <a:ext cx="330200" cy="269875"/>
          </a:xfrm>
          <a:prstGeom prst="ellipse">
            <a:avLst/>
          </a:prstGeom>
          <a:solidFill>
            <a:srgbClr val="D95E27"/>
          </a:solidFill>
          <a:ln w="9525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3630600" prstMaterial="legacyMatte">
            <a:bevelT w="13500" h="13500" prst="angle"/>
            <a:bevelB w="13500" h="13500" prst="angle"/>
            <a:extrusionClr>
              <a:srgbClr val="D95E27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Exercises</a:t>
            </a:r>
          </a:p>
        </p:txBody>
      </p:sp>
      <p:sp>
        <p:nvSpPr>
          <p:cNvPr id="144388" name="Rectangle 4"/>
          <p:cNvSpPr>
            <a:spLocks noChangeArrowheads="1"/>
          </p:cNvSpPr>
          <p:nvPr/>
        </p:nvSpPr>
        <p:spPr bwMode="auto">
          <a:xfrm>
            <a:off x="685800" y="1828800"/>
            <a:ext cx="1150938" cy="1452563"/>
          </a:xfrm>
          <a:prstGeom prst="rect">
            <a:avLst/>
          </a:prstGeom>
          <a:solidFill>
            <a:srgbClr val="00B8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B8FF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144390" name="Oval 6"/>
          <p:cNvSpPr>
            <a:spLocks noChangeArrowheads="1"/>
          </p:cNvSpPr>
          <p:nvPr/>
        </p:nvSpPr>
        <p:spPr bwMode="auto">
          <a:xfrm>
            <a:off x="685800" y="2701925"/>
            <a:ext cx="330200" cy="269875"/>
          </a:xfrm>
          <a:prstGeom prst="ellipse">
            <a:avLst/>
          </a:prstGeom>
          <a:solidFill>
            <a:srgbClr val="D95E27"/>
          </a:solidFill>
          <a:ln w="9525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D95E27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144391" name="Text Box 7"/>
          <p:cNvSpPr txBox="1">
            <a:spLocks noChangeArrowheads="1"/>
          </p:cNvSpPr>
          <p:nvPr/>
        </p:nvSpPr>
        <p:spPr bwMode="auto">
          <a:xfrm>
            <a:off x="990600" y="3657600"/>
            <a:ext cx="1447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D95E27"/>
                </a:solidFill>
              </a:rPr>
              <a:t>Problem 1</a:t>
            </a:r>
          </a:p>
        </p:txBody>
      </p:sp>
      <p:sp>
        <p:nvSpPr>
          <p:cNvPr id="144396" name="Rectangle 12"/>
          <p:cNvSpPr>
            <a:spLocks noChangeArrowheads="1"/>
          </p:cNvSpPr>
          <p:nvPr/>
        </p:nvSpPr>
        <p:spPr bwMode="auto">
          <a:xfrm>
            <a:off x="3649663" y="1828800"/>
            <a:ext cx="1150937" cy="1452563"/>
          </a:xfrm>
          <a:prstGeom prst="rect">
            <a:avLst/>
          </a:prstGeom>
          <a:solidFill>
            <a:srgbClr val="00B8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B8FF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144399" name="Rectangle 15"/>
          <p:cNvSpPr>
            <a:spLocks noChangeArrowheads="1"/>
          </p:cNvSpPr>
          <p:nvPr/>
        </p:nvSpPr>
        <p:spPr bwMode="auto">
          <a:xfrm>
            <a:off x="3505200" y="2925763"/>
            <a:ext cx="255588" cy="274637"/>
          </a:xfrm>
          <a:prstGeom prst="rect">
            <a:avLst/>
          </a:prstGeom>
          <a:solidFill>
            <a:srgbClr val="CC0099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801800" prstMaterial="legacyMatte">
            <a:bevelT w="13500" h="13500" prst="angle"/>
            <a:bevelB w="13500" h="13500" prst="angle"/>
            <a:extrusionClr>
              <a:srgbClr val="CC0099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144401" name="Text Box 17"/>
          <p:cNvSpPr txBox="1">
            <a:spLocks noChangeArrowheads="1"/>
          </p:cNvSpPr>
          <p:nvPr/>
        </p:nvSpPr>
        <p:spPr bwMode="auto">
          <a:xfrm>
            <a:off x="3276600" y="3657600"/>
            <a:ext cx="1447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D95E27"/>
                </a:solidFill>
              </a:rPr>
              <a:t>Problem 2</a:t>
            </a:r>
          </a:p>
        </p:txBody>
      </p:sp>
      <p:sp>
        <p:nvSpPr>
          <p:cNvPr id="144402" name="Rectangle 18"/>
          <p:cNvSpPr>
            <a:spLocks noChangeArrowheads="1"/>
          </p:cNvSpPr>
          <p:nvPr/>
        </p:nvSpPr>
        <p:spPr bwMode="auto">
          <a:xfrm>
            <a:off x="6629400" y="2209800"/>
            <a:ext cx="1295400" cy="1143000"/>
          </a:xfrm>
          <a:prstGeom prst="rect">
            <a:avLst/>
          </a:prstGeom>
          <a:solidFill>
            <a:srgbClr val="00B8FF"/>
          </a:solidFill>
          <a:ln w="9525">
            <a:miter lim="800000"/>
            <a:headEnd/>
            <a:tailEnd/>
          </a:ln>
          <a:effectLst/>
          <a:scene3d>
            <a:camera prst="legacyObliqueBottom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B8FF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144403" name="Rectangle 19"/>
          <p:cNvSpPr>
            <a:spLocks noChangeArrowheads="1"/>
          </p:cNvSpPr>
          <p:nvPr/>
        </p:nvSpPr>
        <p:spPr bwMode="auto">
          <a:xfrm>
            <a:off x="6934200" y="2438400"/>
            <a:ext cx="520700" cy="520700"/>
          </a:xfrm>
          <a:prstGeom prst="rect">
            <a:avLst/>
          </a:prstGeom>
          <a:solidFill>
            <a:srgbClr val="CC0099"/>
          </a:solidFill>
          <a:ln w="9525">
            <a:miter lim="800000"/>
            <a:headEnd/>
            <a:tailEnd/>
          </a:ln>
          <a:effectLst/>
          <a:scene3d>
            <a:camera prst="legacyObliqueBottom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C0099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144404" name="Text Box 20"/>
          <p:cNvSpPr txBox="1">
            <a:spLocks noChangeArrowheads="1"/>
          </p:cNvSpPr>
          <p:nvPr/>
        </p:nvSpPr>
        <p:spPr bwMode="auto">
          <a:xfrm>
            <a:off x="6553200" y="3733800"/>
            <a:ext cx="1447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D95E27"/>
                </a:solidFill>
              </a:rPr>
              <a:t>Problem 3</a:t>
            </a:r>
          </a:p>
        </p:txBody>
      </p:sp>
      <p:sp>
        <p:nvSpPr>
          <p:cNvPr id="144405" name="Oval 21"/>
          <p:cNvSpPr>
            <a:spLocks noChangeArrowheads="1"/>
          </p:cNvSpPr>
          <p:nvPr/>
        </p:nvSpPr>
        <p:spPr bwMode="auto">
          <a:xfrm>
            <a:off x="1600200" y="4953000"/>
            <a:ext cx="914400" cy="914400"/>
          </a:xfrm>
          <a:prstGeom prst="ellipse">
            <a:avLst/>
          </a:prstGeom>
          <a:solidFill>
            <a:srgbClr val="00B8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4410" name="Rectangle 26"/>
          <p:cNvSpPr>
            <a:spLocks noChangeArrowheads="1"/>
          </p:cNvSpPr>
          <p:nvPr/>
        </p:nvSpPr>
        <p:spPr bwMode="auto">
          <a:xfrm>
            <a:off x="1905000" y="4267200"/>
            <a:ext cx="304800" cy="762000"/>
          </a:xfrm>
          <a:prstGeom prst="rect">
            <a:avLst/>
          </a:prstGeom>
          <a:solidFill>
            <a:srgbClr val="00B8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4411" name="Rectangle 27"/>
          <p:cNvSpPr>
            <a:spLocks noChangeArrowheads="1"/>
          </p:cNvSpPr>
          <p:nvPr/>
        </p:nvSpPr>
        <p:spPr bwMode="auto">
          <a:xfrm>
            <a:off x="1905000" y="5943600"/>
            <a:ext cx="304800" cy="762000"/>
          </a:xfrm>
          <a:prstGeom prst="rect">
            <a:avLst/>
          </a:prstGeom>
          <a:solidFill>
            <a:srgbClr val="CC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4412" name="Text Box 28"/>
          <p:cNvSpPr txBox="1">
            <a:spLocks noChangeArrowheads="1"/>
          </p:cNvSpPr>
          <p:nvPr/>
        </p:nvSpPr>
        <p:spPr bwMode="auto">
          <a:xfrm>
            <a:off x="304800" y="6019800"/>
            <a:ext cx="1447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D95E27"/>
                </a:solidFill>
              </a:rPr>
              <a:t>Problem 4</a:t>
            </a:r>
          </a:p>
        </p:txBody>
      </p:sp>
      <p:sp>
        <p:nvSpPr>
          <p:cNvPr id="144414" name="Text Box 30"/>
          <p:cNvSpPr txBox="1">
            <a:spLocks noChangeArrowheads="1"/>
          </p:cNvSpPr>
          <p:nvPr/>
        </p:nvSpPr>
        <p:spPr bwMode="auto">
          <a:xfrm>
            <a:off x="3032125" y="53340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229600" cy="4525963"/>
          </a:xfrm>
        </p:spPr>
        <p:txBody>
          <a:bodyPr/>
          <a:lstStyle/>
          <a:p>
            <a:r>
              <a:rPr lang="en-US" dirty="0" smtClean="0"/>
              <a:t>Draw the Free body diagram of beam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48</a:t>
            </a:fld>
            <a:endParaRPr lang="en-US" dirty="0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981200"/>
            <a:ext cx="3600450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34025" y="4724400"/>
            <a:ext cx="292417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08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52850" y="3886200"/>
            <a:ext cx="1781175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086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86400" y="3886200"/>
            <a:ext cx="29527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087" name="Picture 7"/>
          <p:cNvPicPr>
            <a:picLocks noChangeAspect="1" noChangeArrowheads="1"/>
          </p:cNvPicPr>
          <p:nvPr/>
        </p:nvPicPr>
        <p:blipFill>
          <a:blip r:embed="rId6"/>
          <a:srcRect t="6107"/>
          <a:stretch>
            <a:fillRect/>
          </a:stretch>
        </p:blipFill>
        <p:spPr bwMode="auto">
          <a:xfrm>
            <a:off x="5486400" y="4876800"/>
            <a:ext cx="3181350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46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46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49</a:t>
            </a:fld>
            <a:endParaRPr lang="en-US" dirty="0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752600"/>
            <a:ext cx="262890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710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276600" y="1752600"/>
            <a:ext cx="2047875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7108" name="Picture 4"/>
          <p:cNvPicPr>
            <a:picLocks noChangeAspect="1" noChangeArrowheads="1"/>
          </p:cNvPicPr>
          <p:nvPr/>
        </p:nvPicPr>
        <p:blipFill>
          <a:blip r:embed="rId4"/>
          <a:srcRect l="34951" t="21429" r="39806" b="35714"/>
          <a:stretch>
            <a:fillRect/>
          </a:stretch>
        </p:blipFill>
        <p:spPr bwMode="auto">
          <a:xfrm>
            <a:off x="4191000" y="3943350"/>
            <a:ext cx="990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710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91325" y="2590800"/>
            <a:ext cx="2352675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152400" y="1143000"/>
            <a:ext cx="899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Two smooth </a:t>
            </a:r>
            <a:r>
              <a:rPr lang="en-US" dirty="0" smtClean="0"/>
              <a:t>pipes </a:t>
            </a:r>
            <a:r>
              <a:rPr lang="en-US" dirty="0" smtClean="0"/>
              <a:t>each having a mass of 300 kg. arc supported by </a:t>
            </a:r>
            <a:r>
              <a:rPr lang="en-US" dirty="0" smtClean="0"/>
              <a:t>the forked </a:t>
            </a:r>
            <a:r>
              <a:rPr lang="en-US" dirty="0" smtClean="0"/>
              <a:t>tines of the tractor </a:t>
            </a:r>
            <a:r>
              <a:rPr lang="en-US" dirty="0" smtClean="0"/>
              <a:t>as in </a:t>
            </a:r>
            <a:r>
              <a:rPr lang="en-US" dirty="0" smtClean="0"/>
              <a:t>Fig</a:t>
            </a:r>
            <a:r>
              <a:rPr lang="en-US" dirty="0" smtClean="0"/>
              <a:t>. </a:t>
            </a:r>
            <a:r>
              <a:rPr lang="en-US" dirty="0" smtClean="0"/>
              <a:t>Draw the </a:t>
            </a:r>
            <a:r>
              <a:rPr lang="en-US" dirty="0" smtClean="0"/>
              <a:t>free body diagrams for </a:t>
            </a:r>
            <a:r>
              <a:rPr lang="en-US" dirty="0" smtClean="0"/>
              <a:t>each pipe </a:t>
            </a:r>
            <a:r>
              <a:rPr lang="en-US" dirty="0" smtClean="0"/>
              <a:t>and both </a:t>
            </a:r>
            <a:r>
              <a:rPr lang="en-US" dirty="0" smtClean="0"/>
              <a:t>pipes together</a:t>
            </a:r>
            <a:endParaRPr lang="en-US" dirty="0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/>
          <a:srcRect l="37895" t="41026" r="47368" b="17948"/>
          <a:stretch>
            <a:fillRect/>
          </a:stretch>
        </p:blipFill>
        <p:spPr bwMode="auto">
          <a:xfrm>
            <a:off x="4343400" y="4400550"/>
            <a:ext cx="533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/>
          <a:srcRect l="14737" t="82051" r="43158"/>
          <a:stretch>
            <a:fillRect/>
          </a:stretch>
        </p:blipFill>
        <p:spPr bwMode="auto">
          <a:xfrm>
            <a:off x="3810000" y="5143500"/>
            <a:ext cx="1524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/>
          <a:srcRect t="27350" r="62105" b="21368"/>
          <a:stretch>
            <a:fillRect/>
          </a:stretch>
        </p:blipFill>
        <p:spPr bwMode="auto">
          <a:xfrm>
            <a:off x="2971800" y="4019550"/>
            <a:ext cx="1371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4"/>
          <a:srcRect l="52632" t="58120"/>
          <a:stretch>
            <a:fillRect/>
          </a:stretch>
        </p:blipFill>
        <p:spPr bwMode="auto">
          <a:xfrm>
            <a:off x="4876800" y="4705350"/>
            <a:ext cx="17145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4"/>
          <a:srcRect l="56842" b="62393"/>
          <a:stretch>
            <a:fillRect/>
          </a:stretch>
        </p:blipFill>
        <p:spPr bwMode="auto">
          <a:xfrm>
            <a:off x="5029200" y="3409950"/>
            <a:ext cx="15621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711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4495800"/>
            <a:ext cx="2752725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0" y="3733800"/>
            <a:ext cx="30480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19850" y="1219200"/>
            <a:ext cx="2724150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Cartesian Vector Formulation for Moment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4525963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Considering the coordinate axes x, y and z. then                                         the position vector r and force F can be expressed                                 as Cartesian vectors. </a:t>
            </a:r>
          </a:p>
          <a:p>
            <a:r>
              <a:rPr lang="en-US" sz="2400" dirty="0" smtClean="0"/>
              <a:t>Applying cross product equation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	 </a:t>
            </a:r>
          </a:p>
          <a:p>
            <a:pPr>
              <a:buNone/>
            </a:pPr>
            <a:r>
              <a:rPr lang="en-US" sz="2400" dirty="0" smtClean="0"/>
              <a:t>	where </a:t>
            </a:r>
            <a:r>
              <a:rPr lang="en-US" sz="2400" i="1" dirty="0" err="1" smtClean="0"/>
              <a:t>r</a:t>
            </a:r>
            <a:r>
              <a:rPr lang="en-US" sz="2400" i="1" baseline="-25000" dirty="0" err="1" smtClean="0"/>
              <a:t>x</a:t>
            </a:r>
            <a:r>
              <a:rPr lang="en-US" sz="2400" i="1" baseline="-25000" dirty="0" smtClean="0"/>
              <a:t> </a:t>
            </a:r>
            <a:r>
              <a:rPr lang="en-US" sz="2400" i="1" dirty="0" smtClean="0"/>
              <a:t>, </a:t>
            </a:r>
            <a:r>
              <a:rPr lang="en-US" sz="2400" i="1" dirty="0" err="1" smtClean="0"/>
              <a:t>r</a:t>
            </a:r>
            <a:r>
              <a:rPr lang="en-US" sz="2400" i="1" baseline="-25000" dirty="0" err="1" smtClean="0"/>
              <a:t>y</a:t>
            </a:r>
            <a:r>
              <a:rPr lang="en-US" sz="2400" i="1" baseline="-25000" dirty="0" smtClean="0"/>
              <a:t>, </a:t>
            </a:r>
            <a:r>
              <a:rPr lang="en-US" sz="2400" i="1" dirty="0" err="1" smtClean="0"/>
              <a:t>r</a:t>
            </a:r>
            <a:r>
              <a:rPr lang="en-US" sz="2400" i="1" baseline="-25000" dirty="0" err="1" smtClean="0"/>
              <a:t>z</a:t>
            </a:r>
            <a:r>
              <a:rPr lang="en-US" sz="2400" i="1" dirty="0" smtClean="0"/>
              <a:t> represent the x, y, z components of                                      	    the position </a:t>
            </a:r>
            <a:r>
              <a:rPr lang="en-US" sz="2400" dirty="0" smtClean="0"/>
              <a:t>Vector from point O to </a:t>
            </a:r>
            <a:r>
              <a:rPr lang="en-US" sz="2400" i="1" dirty="0" smtClean="0"/>
              <a:t>any point on  the                                 	    </a:t>
            </a:r>
            <a:r>
              <a:rPr lang="en-US" sz="2400" dirty="0" smtClean="0"/>
              <a:t>line of action of the force and</a:t>
            </a:r>
          </a:p>
          <a:p>
            <a:pPr>
              <a:buNone/>
            </a:pPr>
            <a:r>
              <a:rPr lang="en-US" sz="2400" i="1" dirty="0" smtClean="0"/>
              <a:t>		    </a:t>
            </a:r>
            <a:r>
              <a:rPr lang="en-US" sz="2400" i="1" dirty="0" err="1" smtClean="0"/>
              <a:t>Fx</a:t>
            </a:r>
            <a:r>
              <a:rPr lang="en-US" sz="2400" i="1" dirty="0" smtClean="0"/>
              <a:t> ,</a:t>
            </a:r>
            <a:r>
              <a:rPr lang="en-US" sz="2400" i="1" dirty="0" err="1" smtClean="0"/>
              <a:t>Fy</a:t>
            </a:r>
            <a:r>
              <a:rPr lang="en-US" sz="2400" i="1" dirty="0" smtClean="0"/>
              <a:t>, </a:t>
            </a:r>
            <a:r>
              <a:rPr lang="en-US" sz="2400" i="1" dirty="0" err="1" smtClean="0"/>
              <a:t>Fz</a:t>
            </a:r>
            <a:r>
              <a:rPr lang="en-US" sz="2400" i="1" dirty="0" smtClean="0"/>
              <a:t> represent the force components                                                	    of the force vector.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5</a:t>
            </a:fld>
            <a:endParaRPr lang="en-US" dirty="0"/>
          </a:p>
        </p:txBody>
      </p:sp>
      <p:graphicFrame>
        <p:nvGraphicFramePr>
          <p:cNvPr id="12292" name="Object 4"/>
          <p:cNvGraphicFramePr>
            <a:graphicFrameLocks noChangeAspect="1"/>
          </p:cNvGraphicFramePr>
          <p:nvPr/>
        </p:nvGraphicFramePr>
        <p:xfrm>
          <a:off x="1758950" y="2743200"/>
          <a:ext cx="3963988" cy="990600"/>
        </p:xfrm>
        <a:graphic>
          <a:graphicData uri="http://schemas.openxmlformats.org/presentationml/2006/ole">
            <p:oleObj spid="_x0000_s3074" name="Equation" r:id="rId5" imgW="1676160" imgH="76176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Condition For Equilibrium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The force and couple moment system acting on a body can be reduced to an equivalent resultant force and resultant couple moment at any arbitrary point O on or off the body.</a:t>
            </a:r>
          </a:p>
          <a:p>
            <a:r>
              <a:rPr lang="en-US" dirty="0" smtClean="0"/>
              <a:t>lf this resultant force and moment are both equal to zero,  then the body is said to be in </a:t>
            </a:r>
            <a:r>
              <a:rPr lang="en-US" i="1" dirty="0" smtClean="0"/>
              <a:t>equilibrium. i.e.,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50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0" y="4953000"/>
            <a:ext cx="295656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Condition For Equilibrium (Contd..)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229600" cy="452596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When applying the equations of </a:t>
            </a:r>
            <a:r>
              <a:rPr lang="en-US" dirty="0" smtClean="0">
                <a:solidFill>
                  <a:srgbClr val="00B0F0"/>
                </a:solidFill>
              </a:rPr>
              <a:t>equilibrium</a:t>
            </a:r>
            <a:r>
              <a:rPr lang="en-US" dirty="0" smtClean="0"/>
              <a:t>, it is </a:t>
            </a:r>
            <a:r>
              <a:rPr lang="en-US" dirty="0" smtClean="0">
                <a:solidFill>
                  <a:srgbClr val="00B0F0"/>
                </a:solidFill>
              </a:rPr>
              <a:t>assumed </a:t>
            </a:r>
            <a:r>
              <a:rPr lang="en-US" dirty="0" smtClean="0"/>
              <a:t>that the body remains</a:t>
            </a:r>
            <a:r>
              <a:rPr lang="en-US" dirty="0" smtClean="0">
                <a:solidFill>
                  <a:srgbClr val="00B0F0"/>
                </a:solidFill>
              </a:rPr>
              <a:t> rigid</a:t>
            </a:r>
            <a:r>
              <a:rPr lang="en-US" dirty="0" smtClean="0"/>
              <a:t>. </a:t>
            </a:r>
          </a:p>
          <a:p>
            <a:r>
              <a:rPr lang="en-US" dirty="0" smtClean="0"/>
              <a:t>In </a:t>
            </a:r>
            <a:r>
              <a:rPr lang="en-US" dirty="0" smtClean="0">
                <a:solidFill>
                  <a:srgbClr val="00B0F0"/>
                </a:solidFill>
              </a:rPr>
              <a:t>reality</a:t>
            </a:r>
            <a:r>
              <a:rPr lang="en-US" dirty="0" smtClean="0"/>
              <a:t>, all bodies </a:t>
            </a:r>
            <a:r>
              <a:rPr lang="en-US" dirty="0" smtClean="0">
                <a:solidFill>
                  <a:srgbClr val="00B0F0"/>
                </a:solidFill>
              </a:rPr>
              <a:t>deform </a:t>
            </a:r>
            <a:r>
              <a:rPr lang="en-US" dirty="0" smtClean="0"/>
              <a:t>when subjected to loads</a:t>
            </a:r>
          </a:p>
          <a:p>
            <a:r>
              <a:rPr lang="en-US" dirty="0" smtClean="0">
                <a:solidFill>
                  <a:srgbClr val="00B0F0"/>
                </a:solidFill>
              </a:rPr>
              <a:t>Most</a:t>
            </a:r>
            <a:r>
              <a:rPr lang="en-US" dirty="0" smtClean="0"/>
              <a:t> engineering </a:t>
            </a:r>
            <a:r>
              <a:rPr lang="en-US" dirty="0" smtClean="0">
                <a:solidFill>
                  <a:srgbClr val="00B0F0"/>
                </a:solidFill>
              </a:rPr>
              <a:t>materials</a:t>
            </a:r>
            <a:r>
              <a:rPr lang="en-US" dirty="0" smtClean="0"/>
              <a:t> such as steel and concrete are </a:t>
            </a:r>
            <a:r>
              <a:rPr lang="en-US" dirty="0" smtClean="0">
                <a:solidFill>
                  <a:srgbClr val="00B0F0"/>
                </a:solidFill>
              </a:rPr>
              <a:t>very rigid </a:t>
            </a:r>
            <a:r>
              <a:rPr lang="en-US" dirty="0" smtClean="0"/>
              <a:t>and so their </a:t>
            </a:r>
            <a:r>
              <a:rPr lang="en-US" dirty="0" smtClean="0">
                <a:solidFill>
                  <a:srgbClr val="00B0F0"/>
                </a:solidFill>
              </a:rPr>
              <a:t>deformation</a:t>
            </a:r>
            <a:r>
              <a:rPr lang="en-US" dirty="0" smtClean="0"/>
              <a:t> is  very </a:t>
            </a:r>
            <a:r>
              <a:rPr lang="en-US" dirty="0" smtClean="0">
                <a:solidFill>
                  <a:srgbClr val="00B0F0"/>
                </a:solidFill>
              </a:rPr>
              <a:t>small</a:t>
            </a:r>
            <a:r>
              <a:rPr lang="en-US" dirty="0" smtClean="0"/>
              <a:t>. </a:t>
            </a:r>
          </a:p>
          <a:p>
            <a:r>
              <a:rPr lang="en-US" dirty="0" smtClean="0"/>
              <a:t>When applying the equations of equilibrium, it is generally assumed  that the body will remain rigid  and not deform under the applied load.</a:t>
            </a:r>
          </a:p>
          <a:p>
            <a:r>
              <a:rPr lang="en-US" dirty="0" smtClean="0"/>
              <a:t>Hence the </a:t>
            </a:r>
            <a:r>
              <a:rPr lang="en-US" dirty="0" smtClean="0">
                <a:solidFill>
                  <a:srgbClr val="00B0F0"/>
                </a:solidFill>
              </a:rPr>
              <a:t>direction of the applied forces </a:t>
            </a:r>
            <a:r>
              <a:rPr lang="en-US" dirty="0" smtClean="0"/>
              <a:t>and their </a:t>
            </a:r>
            <a:r>
              <a:rPr lang="en-US" dirty="0" smtClean="0">
                <a:solidFill>
                  <a:srgbClr val="00B0F0"/>
                </a:solidFill>
              </a:rPr>
              <a:t>moment arms </a:t>
            </a:r>
            <a:r>
              <a:rPr lang="en-US" dirty="0" smtClean="0"/>
              <a:t>with respect to a fixed reference </a:t>
            </a:r>
            <a:r>
              <a:rPr lang="en-US" dirty="0" smtClean="0">
                <a:solidFill>
                  <a:srgbClr val="00B0F0"/>
                </a:solidFill>
              </a:rPr>
              <a:t>remain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B0F0"/>
                </a:solidFill>
              </a:rPr>
              <a:t>unchanged </a:t>
            </a:r>
            <a:r>
              <a:rPr lang="en-US" dirty="0" smtClean="0"/>
              <a:t>before and after the body is loaded.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51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52</a:t>
            </a:fld>
            <a:endParaRPr lang="en-US" dirty="0"/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47800"/>
            <a:ext cx="4000500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6300" y="1371600"/>
            <a:ext cx="4457700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813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2133600" y="3733800"/>
            <a:ext cx="381952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813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0" y="4572000"/>
            <a:ext cx="5724525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8134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1000" y="5638800"/>
            <a:ext cx="574357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0" y="1066800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Determine the reactions on </a:t>
            </a:r>
            <a:r>
              <a:rPr lang="en-US" sz="3200" smtClean="0"/>
              <a:t>the beam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94350" y="1295400"/>
            <a:ext cx="354965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Resultant Moment of Forces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8229600" cy="4525963"/>
          </a:xfrm>
        </p:spPr>
        <p:txBody>
          <a:bodyPr/>
          <a:lstStyle/>
          <a:p>
            <a:r>
              <a:rPr lang="en-US" dirty="0" smtClean="0"/>
              <a:t>If a body is acted upon by a system                  of forces as shown in Fig., </a:t>
            </a:r>
          </a:p>
          <a:p>
            <a:r>
              <a:rPr lang="en-US" dirty="0" smtClean="0"/>
              <a:t>the resultant  moment of the                           forces about point </a:t>
            </a:r>
            <a:r>
              <a:rPr lang="en-US" i="1" dirty="0" smtClean="0"/>
              <a:t>O can be                determined by vector addition of the moment of </a:t>
            </a:r>
            <a:r>
              <a:rPr lang="en-US" dirty="0" smtClean="0"/>
              <a:t>each force. </a:t>
            </a:r>
          </a:p>
          <a:p>
            <a:r>
              <a:rPr lang="en-US" dirty="0" smtClean="0"/>
              <a:t>This resultant can be written symbolically as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6</a:t>
            </a:fld>
            <a:endParaRPr lang="en-US" dirty="0"/>
          </a:p>
        </p:txBody>
      </p:sp>
      <p:graphicFrame>
        <p:nvGraphicFramePr>
          <p:cNvPr id="13315" name="Object 3"/>
          <p:cNvGraphicFramePr>
            <a:graphicFrameLocks noChangeAspect="1"/>
          </p:cNvGraphicFramePr>
          <p:nvPr/>
        </p:nvGraphicFramePr>
        <p:xfrm>
          <a:off x="1755775" y="5181600"/>
          <a:ext cx="3197225" cy="820739"/>
        </p:xfrm>
        <a:graphic>
          <a:graphicData uri="http://schemas.openxmlformats.org/presentationml/2006/ole">
            <p:oleObj spid="_x0000_s4098" name="Equation" r:id="rId4" imgW="1028520" imgH="2664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19975" y="3886200"/>
            <a:ext cx="1724025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Principle of Moments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458200" cy="4525963"/>
          </a:xfrm>
        </p:spPr>
        <p:txBody>
          <a:bodyPr>
            <a:noAutofit/>
          </a:bodyPr>
          <a:lstStyle/>
          <a:p>
            <a:r>
              <a:rPr lang="en-US" sz="2400" dirty="0" smtClean="0"/>
              <a:t>A concept often used in mechanics is the </a:t>
            </a:r>
            <a:r>
              <a:rPr lang="en-US" sz="2400" i="1" dirty="0" smtClean="0"/>
              <a:t>principle of moments, </a:t>
            </a:r>
            <a:r>
              <a:rPr lang="en-US" sz="2400" dirty="0" smtClean="0"/>
              <a:t>which is sometimes referred to as </a:t>
            </a:r>
            <a:r>
              <a:rPr lang="en-US" sz="2400" i="1" dirty="0" err="1" smtClean="0"/>
              <a:t>Varignon’s</a:t>
            </a:r>
            <a:r>
              <a:rPr lang="en-US" sz="2400" i="1" dirty="0" smtClean="0"/>
              <a:t> Theorem</a:t>
            </a:r>
          </a:p>
          <a:p>
            <a:r>
              <a:rPr lang="en-US" sz="2400" dirty="0" smtClean="0"/>
              <a:t>It was originally developed by the French mathematician </a:t>
            </a:r>
            <a:r>
              <a:rPr lang="en-US" sz="2400" i="1" dirty="0" err="1" smtClean="0"/>
              <a:t>Varignon</a:t>
            </a:r>
            <a:r>
              <a:rPr lang="en-US" sz="2400" dirty="0" smtClean="0"/>
              <a:t> (1654- 1722).</a:t>
            </a:r>
          </a:p>
          <a:p>
            <a:r>
              <a:rPr lang="en-US" sz="2400" dirty="0" smtClean="0"/>
              <a:t>It states that </a:t>
            </a:r>
            <a:r>
              <a:rPr lang="en-US" sz="2400" i="1" dirty="0" smtClean="0"/>
              <a:t>the moment of the of force about a point is equal to the sum of the moments of components of the force about that point. </a:t>
            </a:r>
          </a:p>
          <a:p>
            <a:r>
              <a:rPr lang="en-US" sz="2400" dirty="0" smtClean="0"/>
              <a:t>This theorem can be shown by the distribution                              law of cross product.</a:t>
            </a:r>
          </a:p>
          <a:p>
            <a:r>
              <a:rPr lang="en-US" sz="2400" dirty="0" smtClean="0"/>
              <a:t>Considering the forces shown in Fig.,</a:t>
            </a:r>
          </a:p>
          <a:p>
            <a:r>
              <a:rPr lang="en-US" sz="2400" dirty="0" smtClean="0"/>
              <a:t>As </a:t>
            </a:r>
          </a:p>
          <a:p>
            <a:r>
              <a:rPr lang="en-US" sz="2400" dirty="0" smtClean="0"/>
              <a:t>Therefore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7</a:t>
            </a:fld>
            <a:endParaRPr lang="en-US" dirty="0"/>
          </a:p>
        </p:txBody>
      </p:sp>
      <p:grpSp>
        <p:nvGrpSpPr>
          <p:cNvPr id="5" name="Group 23"/>
          <p:cNvGrpSpPr/>
          <p:nvPr/>
        </p:nvGrpSpPr>
        <p:grpSpPr>
          <a:xfrm>
            <a:off x="1219200" y="5410200"/>
            <a:ext cx="6279216" cy="914400"/>
            <a:chOff x="1219200" y="5410200"/>
            <a:chExt cx="6279216" cy="914400"/>
          </a:xfrm>
        </p:grpSpPr>
        <p:pic>
          <p:nvPicPr>
            <p:cNvPr id="18437" name="Picture 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286000" y="5924550"/>
              <a:ext cx="5212416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8435" name="Picture 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219200" y="5486400"/>
              <a:ext cx="1550504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10" name="Straight Arrow Connector 9"/>
            <p:cNvCxnSpPr/>
            <p:nvPr/>
          </p:nvCxnSpPr>
          <p:spPr>
            <a:xfrm>
              <a:off x="1295400" y="5410200"/>
              <a:ext cx="3048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1828800" y="5410200"/>
              <a:ext cx="3048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2362200" y="5410200"/>
              <a:ext cx="3048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2286000" y="5867400"/>
              <a:ext cx="3048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>
              <a:off x="2895600" y="5943600"/>
              <a:ext cx="3048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3352800" y="5943600"/>
              <a:ext cx="3048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3886200" y="5943600"/>
              <a:ext cx="3048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4343400" y="5867400"/>
              <a:ext cx="3048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4876800" y="5867400"/>
              <a:ext cx="3048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5486400" y="5943600"/>
              <a:ext cx="3048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5943600" y="5943600"/>
              <a:ext cx="3048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6629400" y="5943600"/>
              <a:ext cx="3048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7086600" y="5943600"/>
              <a:ext cx="3048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72200" y="1066800"/>
            <a:ext cx="2917104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Moment of a Force about a</a:t>
            </a:r>
            <a:br>
              <a:rPr lang="en-US" sz="3600" dirty="0" smtClean="0"/>
            </a:br>
            <a:r>
              <a:rPr lang="en-US" sz="3600" dirty="0" smtClean="0"/>
              <a:t>Specified Axis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9916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Some times-the moment produced by a force about a specified axis must be determined. </a:t>
            </a:r>
          </a:p>
          <a:p>
            <a:r>
              <a:rPr lang="en-US" dirty="0" smtClean="0"/>
              <a:t>For example, suppose the lug nut at a on                                the car tire as in Fig. needs to be loosened. </a:t>
            </a:r>
          </a:p>
          <a:p>
            <a:r>
              <a:rPr lang="en-US" dirty="0" smtClean="0"/>
              <a:t>The force applied to the wrench will                                            create a tendency for the wrench and the nut to                      rotate about axis  passing through 0</a:t>
            </a:r>
          </a:p>
          <a:p>
            <a:r>
              <a:rPr lang="en-US" dirty="0" smtClean="0"/>
              <a:t>But the nut can only rotate about the y axis.</a:t>
            </a:r>
          </a:p>
          <a:p>
            <a:r>
              <a:rPr lang="en-US" dirty="0" smtClean="0"/>
              <a:t>Hence only the y component of the moment is needed and the total moment produced is not important. </a:t>
            </a:r>
          </a:p>
          <a:p>
            <a:r>
              <a:rPr lang="en-US" dirty="0" smtClean="0"/>
              <a:t>To determine  this component, we can use either a scalar or vector analysis.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219200"/>
            <a:ext cx="3589919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1800" dirty="0" smtClean="0"/>
              <a:t>Moment of a Force about a Specified Axis (Contd..)</a:t>
            </a:r>
            <a:br>
              <a:rPr lang="en-US" sz="1800" dirty="0" smtClean="0"/>
            </a:br>
            <a:r>
              <a:rPr lang="en-US" sz="1800" dirty="0" smtClean="0"/>
              <a:t>	</a:t>
            </a:r>
            <a:r>
              <a:rPr lang="en-US" sz="3200" dirty="0" smtClean="0"/>
              <a:t>Scalar Method</a:t>
            </a: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229600" cy="4525963"/>
          </a:xfrm>
        </p:spPr>
        <p:txBody>
          <a:bodyPr>
            <a:normAutofit fontScale="77500" lnSpcReduction="20000"/>
          </a:bodyPr>
          <a:lstStyle/>
          <a:p>
            <a:pPr marL="3657600" indent="-346075"/>
            <a:r>
              <a:rPr lang="en-US" dirty="0" smtClean="0"/>
              <a:t>To use a scalar analysis in the case of the lug nut as in Fig.,</a:t>
            </a:r>
          </a:p>
          <a:p>
            <a:pPr marL="3657600" indent="-346075"/>
            <a:r>
              <a:rPr lang="en-US" dirty="0" smtClean="0"/>
              <a:t>the moment arm (perpendicular distance ) from the axis to the line of action of the force is</a:t>
            </a:r>
          </a:p>
          <a:p>
            <a:pPr marL="3657600" indent="-346075">
              <a:buNone/>
            </a:pPr>
            <a:r>
              <a:rPr lang="en-US" dirty="0" smtClean="0"/>
              <a:t>		 </a:t>
            </a:r>
            <a:r>
              <a:rPr lang="en-US" dirty="0" err="1" smtClean="0"/>
              <a:t>d</a:t>
            </a:r>
            <a:r>
              <a:rPr lang="en-US" baseline="-25000" dirty="0" err="1" smtClean="0"/>
              <a:t>y</a:t>
            </a:r>
            <a:r>
              <a:rPr lang="en-US" i="1" dirty="0" smtClean="0"/>
              <a:t> = d </a:t>
            </a:r>
            <a:r>
              <a:rPr lang="en-US" i="1" dirty="0" err="1" smtClean="0"/>
              <a:t>cos</a:t>
            </a:r>
            <a:r>
              <a:rPr lang="en-US" i="1" dirty="0" smtClean="0"/>
              <a:t> </a:t>
            </a:r>
            <a:r>
              <a:rPr lang="en-US" i="1" dirty="0" smtClean="0">
                <a:sym typeface="Symbol"/>
              </a:rPr>
              <a:t></a:t>
            </a:r>
            <a:r>
              <a:rPr lang="en-US" i="1" dirty="0" smtClean="0"/>
              <a:t>. </a:t>
            </a:r>
          </a:p>
          <a:p>
            <a:pPr marL="3657600" indent="-346075"/>
            <a:r>
              <a:rPr lang="en-US" i="1" dirty="0" smtClean="0"/>
              <a:t>Thus. the moment of F about the y </a:t>
            </a:r>
            <a:r>
              <a:rPr lang="en-US" dirty="0" smtClean="0"/>
              <a:t>axis is </a:t>
            </a:r>
            <a:r>
              <a:rPr lang="en-US" i="1" dirty="0" smtClean="0"/>
              <a:t>M</a:t>
            </a:r>
            <a:r>
              <a:rPr lang="en-US" i="1" baseline="-25000" dirty="0" smtClean="0"/>
              <a:t>y</a:t>
            </a:r>
            <a:r>
              <a:rPr lang="en-US" i="1" dirty="0" smtClean="0"/>
              <a:t>=</a:t>
            </a:r>
            <a:r>
              <a:rPr lang="en-US" i="1" dirty="0" err="1" smtClean="0"/>
              <a:t>Fd</a:t>
            </a:r>
            <a:r>
              <a:rPr lang="en-US" i="1" baseline="-25000" dirty="0" err="1" smtClean="0"/>
              <a:t>y</a:t>
            </a:r>
            <a:r>
              <a:rPr lang="en-US" i="1" dirty="0" smtClean="0"/>
              <a:t>= F(d </a:t>
            </a:r>
            <a:r>
              <a:rPr lang="en-US" i="1" dirty="0" err="1" smtClean="0"/>
              <a:t>cos</a:t>
            </a:r>
            <a:r>
              <a:rPr lang="en-US" i="1" dirty="0" smtClean="0">
                <a:sym typeface="Symbol"/>
              </a:rPr>
              <a:t> </a:t>
            </a:r>
            <a:r>
              <a:rPr lang="en-US" i="1" dirty="0" smtClean="0"/>
              <a:t>). </a:t>
            </a:r>
          </a:p>
          <a:p>
            <a:pPr marL="3657600" indent="-346075"/>
            <a:r>
              <a:rPr lang="en-US" i="1" dirty="0" smtClean="0"/>
              <a:t>According to the right-hand rule. M</a:t>
            </a:r>
            <a:r>
              <a:rPr lang="en-US" i="1" baseline="-25000" dirty="0" smtClean="0"/>
              <a:t>y</a:t>
            </a:r>
            <a:r>
              <a:rPr lang="en-US" i="1" dirty="0" smtClean="0"/>
              <a:t> is </a:t>
            </a:r>
            <a:r>
              <a:rPr lang="en-US" dirty="0" smtClean="0"/>
              <a:t>directed along the positive y axis as shown in the figure. </a:t>
            </a:r>
          </a:p>
          <a:p>
            <a:pPr marL="630238" indent="-630238"/>
            <a:r>
              <a:rPr lang="en-US" dirty="0" smtClean="0"/>
              <a:t>In general, about any axis </a:t>
            </a:r>
            <a:r>
              <a:rPr lang="en-US" i="1" dirty="0" smtClean="0"/>
              <a:t>a, the moment 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ECFD-5E5C-4EA4-9EED-4BBB22FF2762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5562600"/>
            <a:ext cx="132805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5440</TotalTime>
  <Words>2409</Words>
  <Application>Microsoft Office PowerPoint</Application>
  <PresentationFormat>On-screen Show (4:3)</PresentationFormat>
  <Paragraphs>346</Paragraphs>
  <Slides>52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4" baseType="lpstr">
      <vt:lpstr>Office Theme</vt:lpstr>
      <vt:lpstr>Equation</vt:lpstr>
      <vt:lpstr>ENGINEERING MECHANICS</vt:lpstr>
      <vt:lpstr>Introduction</vt:lpstr>
      <vt:lpstr>Introduction (Contd..)</vt:lpstr>
      <vt:lpstr>UNIT II EQUILIBRIUM OF RIGID BODIES SYLLABUS</vt:lpstr>
      <vt:lpstr>Cartesian Vector Formulation for Moment</vt:lpstr>
      <vt:lpstr>Resultant Moment of Forces</vt:lpstr>
      <vt:lpstr>Principle of Moments</vt:lpstr>
      <vt:lpstr>Moment of a Force about a Specified Axis</vt:lpstr>
      <vt:lpstr>Moment of a Force about a Specified Axis (Contd..)  Scalar Method</vt:lpstr>
      <vt:lpstr>Moment of a Force about a Specified Axis (Contd..)  Vector Method</vt:lpstr>
      <vt:lpstr>Problem 1</vt:lpstr>
      <vt:lpstr>Solution to Problem 1</vt:lpstr>
      <vt:lpstr>Solution to Problem 1 (Contd.)</vt:lpstr>
      <vt:lpstr>Solution to Problem 1 (Contd..)</vt:lpstr>
      <vt:lpstr>Problem 2</vt:lpstr>
      <vt:lpstr>Solution to Problem 2</vt:lpstr>
      <vt:lpstr>Moment of a Couple</vt:lpstr>
      <vt:lpstr>Moment of a Couple (Contd..)</vt:lpstr>
      <vt:lpstr>Couple Moment - Scalar Formulation</vt:lpstr>
      <vt:lpstr>Couple Moment –  vector Formulation</vt:lpstr>
      <vt:lpstr>Resultant Couple Moment</vt:lpstr>
      <vt:lpstr>Problem 3</vt:lpstr>
      <vt:lpstr>Solution to Problem 3</vt:lpstr>
      <vt:lpstr>Solution to Problem 3 (Contd..)</vt:lpstr>
      <vt:lpstr>Problem 4</vt:lpstr>
      <vt:lpstr>Solution to Problem 4</vt:lpstr>
      <vt:lpstr>Solution to Problem 4 (Contd..)</vt:lpstr>
      <vt:lpstr>Simplification of Force and couple system</vt:lpstr>
      <vt:lpstr>Example</vt:lpstr>
      <vt:lpstr>Example (Contd.)</vt:lpstr>
      <vt:lpstr>Problem 5</vt:lpstr>
      <vt:lpstr>Single Equivalent Force</vt:lpstr>
      <vt:lpstr>Single Equivalent Force (Contd.)</vt:lpstr>
      <vt:lpstr>Single Equivalent Force (Contd.)</vt:lpstr>
      <vt:lpstr>Slide 35</vt:lpstr>
      <vt:lpstr>Single Equivalent Force (Contd.)</vt:lpstr>
      <vt:lpstr>Single Equivalent Force (Contd.)</vt:lpstr>
      <vt:lpstr>Problem 6</vt:lpstr>
      <vt:lpstr>Free Body Diagram</vt:lpstr>
      <vt:lpstr>Support Reactions</vt:lpstr>
      <vt:lpstr>Support Reactions in 2D</vt:lpstr>
      <vt:lpstr>Support Reactions (Contd..)</vt:lpstr>
      <vt:lpstr>Support Reactions (Contd..)</vt:lpstr>
      <vt:lpstr>Support Reactions (Contd..)</vt:lpstr>
      <vt:lpstr>Support Reactions (Contd..)</vt:lpstr>
      <vt:lpstr>Reactions in 3D</vt:lpstr>
      <vt:lpstr>Exercises</vt:lpstr>
      <vt:lpstr>Problem 6</vt:lpstr>
      <vt:lpstr>Problem 7</vt:lpstr>
      <vt:lpstr>Condition For Equilibrium</vt:lpstr>
      <vt:lpstr>Condition For Equilibrium (Contd..)</vt:lpstr>
      <vt:lpstr>Problem 8</vt:lpstr>
    </vt:vector>
  </TitlesOfParts>
  <Company>OTTERI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ENGINEERING MECHANICS</dc:title>
  <dc:creator>S R MOHIDEEN</dc:creator>
  <cp:lastModifiedBy>S R MOHIDEEN</cp:lastModifiedBy>
  <cp:revision>383</cp:revision>
  <dcterms:created xsi:type="dcterms:W3CDTF">2012-01-07T15:28:18Z</dcterms:created>
  <dcterms:modified xsi:type="dcterms:W3CDTF">2012-02-08T02:26:39Z</dcterms:modified>
</cp:coreProperties>
</file>